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4"/>
    <p:sldMasterId id="2147483768" r:id="rId5"/>
  </p:sldMasterIdLst>
  <p:notesMasterIdLst>
    <p:notesMasterId r:id="rId23"/>
  </p:notesMasterIdLst>
  <p:sldIdLst>
    <p:sldId id="412" r:id="rId6"/>
    <p:sldId id="414" r:id="rId7"/>
    <p:sldId id="415" r:id="rId8"/>
    <p:sldId id="409" r:id="rId9"/>
    <p:sldId id="411" r:id="rId10"/>
    <p:sldId id="277" r:id="rId11"/>
    <p:sldId id="413" r:id="rId12"/>
    <p:sldId id="442" r:id="rId13"/>
    <p:sldId id="416" r:id="rId14"/>
    <p:sldId id="440" r:id="rId15"/>
    <p:sldId id="441" r:id="rId16"/>
    <p:sldId id="294" r:id="rId17"/>
    <p:sldId id="417" r:id="rId18"/>
    <p:sldId id="418" r:id="rId19"/>
    <p:sldId id="419" r:id="rId20"/>
    <p:sldId id="443" r:id="rId21"/>
    <p:sldId id="444" r:id="rId22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DEA0EB-5DD8-45FA-B60D-E90380545917}" v="3" dt="2023-06-28T11:40:28.4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dith de Ruijter" userId="de600c8e-8bc4-45ad-aee9-7ad2dd059f39" providerId="ADAL" clId="{BEDEA0EB-5DD8-45FA-B60D-E90380545917}"/>
    <pc:docChg chg="undo custSel addSld modSld">
      <pc:chgData name="Judith de Ruijter" userId="de600c8e-8bc4-45ad-aee9-7ad2dd059f39" providerId="ADAL" clId="{BEDEA0EB-5DD8-45FA-B60D-E90380545917}" dt="2023-06-28T11:39:39.344" v="361" actId="20577"/>
      <pc:docMkLst>
        <pc:docMk/>
      </pc:docMkLst>
      <pc:sldChg chg="modSp mod">
        <pc:chgData name="Judith de Ruijter" userId="de600c8e-8bc4-45ad-aee9-7ad2dd059f39" providerId="ADAL" clId="{BEDEA0EB-5DD8-45FA-B60D-E90380545917}" dt="2023-06-28T11:35:03.990" v="16" actId="20577"/>
        <pc:sldMkLst>
          <pc:docMk/>
          <pc:sldMk cId="4273123785" sldId="414"/>
        </pc:sldMkLst>
        <pc:spChg chg="mod">
          <ac:chgData name="Judith de Ruijter" userId="de600c8e-8bc4-45ad-aee9-7ad2dd059f39" providerId="ADAL" clId="{BEDEA0EB-5DD8-45FA-B60D-E90380545917}" dt="2023-06-28T11:35:03.990" v="16" actId="20577"/>
          <ac:spMkLst>
            <pc:docMk/>
            <pc:sldMk cId="4273123785" sldId="414"/>
            <ac:spMk id="2" creationId="{00000000-0000-0000-0000-000000000000}"/>
          </ac:spMkLst>
        </pc:spChg>
      </pc:sldChg>
      <pc:sldChg chg="modSp mod">
        <pc:chgData name="Judith de Ruijter" userId="de600c8e-8bc4-45ad-aee9-7ad2dd059f39" providerId="ADAL" clId="{BEDEA0EB-5DD8-45FA-B60D-E90380545917}" dt="2023-06-28T11:35:51.979" v="101" actId="6549"/>
        <pc:sldMkLst>
          <pc:docMk/>
          <pc:sldMk cId="954343416" sldId="415"/>
        </pc:sldMkLst>
        <pc:spChg chg="mod">
          <ac:chgData name="Judith de Ruijter" userId="de600c8e-8bc4-45ad-aee9-7ad2dd059f39" providerId="ADAL" clId="{BEDEA0EB-5DD8-45FA-B60D-E90380545917}" dt="2023-06-28T11:35:51.979" v="101" actId="6549"/>
          <ac:spMkLst>
            <pc:docMk/>
            <pc:sldMk cId="954343416" sldId="415"/>
            <ac:spMk id="2" creationId="{00000000-0000-0000-0000-000000000000}"/>
          </ac:spMkLst>
        </pc:spChg>
      </pc:sldChg>
      <pc:sldChg chg="delSp modSp mod">
        <pc:chgData name="Judith de Ruijter" userId="de600c8e-8bc4-45ad-aee9-7ad2dd059f39" providerId="ADAL" clId="{BEDEA0EB-5DD8-45FA-B60D-E90380545917}" dt="2023-06-28T11:37:05.349" v="174" actId="478"/>
        <pc:sldMkLst>
          <pc:docMk/>
          <pc:sldMk cId="3443466674" sldId="417"/>
        </pc:sldMkLst>
        <pc:spChg chg="mod">
          <ac:chgData name="Judith de Ruijter" userId="de600c8e-8bc4-45ad-aee9-7ad2dd059f39" providerId="ADAL" clId="{BEDEA0EB-5DD8-45FA-B60D-E90380545917}" dt="2023-06-28T11:37:02.179" v="173" actId="27636"/>
          <ac:spMkLst>
            <pc:docMk/>
            <pc:sldMk cId="3443466674" sldId="417"/>
            <ac:spMk id="2" creationId="{ACF9EC4B-DAB3-413E-A8CD-CC6A2A478D1E}"/>
          </ac:spMkLst>
        </pc:spChg>
        <pc:picChg chg="del">
          <ac:chgData name="Judith de Ruijter" userId="de600c8e-8bc4-45ad-aee9-7ad2dd059f39" providerId="ADAL" clId="{BEDEA0EB-5DD8-45FA-B60D-E90380545917}" dt="2023-06-28T11:37:05.349" v="174" actId="478"/>
          <ac:picMkLst>
            <pc:docMk/>
            <pc:sldMk cId="3443466674" sldId="417"/>
            <ac:picMk id="6" creationId="{942DECCA-B6EC-4CB6-9E42-D36CCEF72CF4}"/>
          </ac:picMkLst>
        </pc:picChg>
      </pc:sldChg>
      <pc:sldChg chg="modSp mod">
        <pc:chgData name="Judith de Ruijter" userId="de600c8e-8bc4-45ad-aee9-7ad2dd059f39" providerId="ADAL" clId="{BEDEA0EB-5DD8-45FA-B60D-E90380545917}" dt="2023-06-28T11:37:38.935" v="188" actId="6549"/>
        <pc:sldMkLst>
          <pc:docMk/>
          <pc:sldMk cId="1060175950" sldId="419"/>
        </pc:sldMkLst>
        <pc:spChg chg="mod">
          <ac:chgData name="Judith de Ruijter" userId="de600c8e-8bc4-45ad-aee9-7ad2dd059f39" providerId="ADAL" clId="{BEDEA0EB-5DD8-45FA-B60D-E90380545917}" dt="2023-06-28T11:37:38.935" v="188" actId="6549"/>
          <ac:spMkLst>
            <pc:docMk/>
            <pc:sldMk cId="1060175950" sldId="419"/>
            <ac:spMk id="3" creationId="{E18265DD-2BF4-4A23-93DE-A6636D19755F}"/>
          </ac:spMkLst>
        </pc:spChg>
      </pc:sldChg>
      <pc:sldChg chg="addSp delSp modSp add mod setBg">
        <pc:chgData name="Judith de Ruijter" userId="de600c8e-8bc4-45ad-aee9-7ad2dd059f39" providerId="ADAL" clId="{BEDEA0EB-5DD8-45FA-B60D-E90380545917}" dt="2023-06-28T11:39:19.636" v="273" actId="5793"/>
        <pc:sldMkLst>
          <pc:docMk/>
          <pc:sldMk cId="4224744763" sldId="443"/>
        </pc:sldMkLst>
        <pc:spChg chg="mod ord">
          <ac:chgData name="Judith de Ruijter" userId="de600c8e-8bc4-45ad-aee9-7ad2dd059f39" providerId="ADAL" clId="{BEDEA0EB-5DD8-45FA-B60D-E90380545917}" dt="2023-06-28T11:39:19.636" v="273" actId="5793"/>
          <ac:spMkLst>
            <pc:docMk/>
            <pc:sldMk cId="4224744763" sldId="443"/>
            <ac:spMk id="2" creationId="{ACF9EC4B-DAB3-413E-A8CD-CC6A2A478D1E}"/>
          </ac:spMkLst>
        </pc:spChg>
        <pc:spChg chg="mod">
          <ac:chgData name="Judith de Ruijter" userId="de600c8e-8bc4-45ad-aee9-7ad2dd059f39" providerId="ADAL" clId="{BEDEA0EB-5DD8-45FA-B60D-E90380545917}" dt="2023-06-28T11:38:49.688" v="268" actId="26606"/>
          <ac:spMkLst>
            <pc:docMk/>
            <pc:sldMk cId="4224744763" sldId="443"/>
            <ac:spMk id="3" creationId="{E18265DD-2BF4-4A23-93DE-A6636D19755F}"/>
          </ac:spMkLst>
        </pc:spChg>
        <pc:spChg chg="add del">
          <ac:chgData name="Judith de Ruijter" userId="de600c8e-8bc4-45ad-aee9-7ad2dd059f39" providerId="ADAL" clId="{BEDEA0EB-5DD8-45FA-B60D-E90380545917}" dt="2023-06-28T11:38:49.688" v="268" actId="26606"/>
          <ac:spMkLst>
            <pc:docMk/>
            <pc:sldMk cId="4224744763" sldId="443"/>
            <ac:spMk id="8" creationId="{E89ACC69-ADF2-492B-84C5-EA2CC16071F3}"/>
          </ac:spMkLst>
        </pc:spChg>
        <pc:spChg chg="add del">
          <ac:chgData name="Judith de Ruijter" userId="de600c8e-8bc4-45ad-aee9-7ad2dd059f39" providerId="ADAL" clId="{BEDEA0EB-5DD8-45FA-B60D-E90380545917}" dt="2023-06-28T11:38:49.688" v="268" actId="26606"/>
          <ac:spMkLst>
            <pc:docMk/>
            <pc:sldMk cId="4224744763" sldId="443"/>
            <ac:spMk id="17" creationId="{17891482-C38A-4F0C-8183-0121632F0E47}"/>
          </ac:spMkLst>
        </pc:spChg>
        <pc:spChg chg="add del">
          <ac:chgData name="Judith de Ruijter" userId="de600c8e-8bc4-45ad-aee9-7ad2dd059f39" providerId="ADAL" clId="{BEDEA0EB-5DD8-45FA-B60D-E90380545917}" dt="2023-06-28T11:38:49.688" v="268" actId="26606"/>
          <ac:spMkLst>
            <pc:docMk/>
            <pc:sldMk cId="4224744763" sldId="443"/>
            <ac:spMk id="19" creationId="{DA4B6E73-2318-4814-8EB1-306D53723691}"/>
          </ac:spMkLst>
        </pc:spChg>
        <pc:picChg chg="add mod">
          <ac:chgData name="Judith de Ruijter" userId="de600c8e-8bc4-45ad-aee9-7ad2dd059f39" providerId="ADAL" clId="{BEDEA0EB-5DD8-45FA-B60D-E90380545917}" dt="2023-06-28T11:38:52.698" v="269" actId="1076"/>
          <ac:picMkLst>
            <pc:docMk/>
            <pc:sldMk cId="4224744763" sldId="443"/>
            <ac:picMk id="4" creationId="{F790B15A-8006-4928-D238-0D3C39B308CE}"/>
          </ac:picMkLst>
        </pc:picChg>
        <pc:picChg chg="del">
          <ac:chgData name="Judith de Ruijter" userId="de600c8e-8bc4-45ad-aee9-7ad2dd059f39" providerId="ADAL" clId="{BEDEA0EB-5DD8-45FA-B60D-E90380545917}" dt="2023-06-28T11:37:45.874" v="190" actId="478"/>
          <ac:picMkLst>
            <pc:docMk/>
            <pc:sldMk cId="4224744763" sldId="443"/>
            <ac:picMk id="5" creationId="{DC8A386C-A5BE-4B33-ADBA-63B5291BEBBE}"/>
          </ac:picMkLst>
        </pc:picChg>
        <pc:picChg chg="mod">
          <ac:chgData name="Judith de Ruijter" userId="de600c8e-8bc4-45ad-aee9-7ad2dd059f39" providerId="ADAL" clId="{BEDEA0EB-5DD8-45FA-B60D-E90380545917}" dt="2023-06-28T11:38:49.688" v="268" actId="26606"/>
          <ac:picMkLst>
            <pc:docMk/>
            <pc:sldMk cId="4224744763" sldId="443"/>
            <ac:picMk id="12" creationId="{E0AADA3F-D82A-4F1A-B264-FEDB69BFD2B3}"/>
          </ac:picMkLst>
        </pc:picChg>
        <pc:cxnChg chg="add del">
          <ac:chgData name="Judith de Ruijter" userId="de600c8e-8bc4-45ad-aee9-7ad2dd059f39" providerId="ADAL" clId="{BEDEA0EB-5DD8-45FA-B60D-E90380545917}" dt="2023-06-28T11:38:49.688" v="268" actId="26606"/>
          <ac:cxnSpMkLst>
            <pc:docMk/>
            <pc:sldMk cId="4224744763" sldId="443"/>
            <ac:cxnSpMk id="10" creationId="{F2AE495E-2AAF-4BC1-87A5-331009D82896}"/>
          </ac:cxnSpMkLst>
        </pc:cxnChg>
      </pc:sldChg>
      <pc:sldChg chg="delSp modSp add mod">
        <pc:chgData name="Judith de Ruijter" userId="de600c8e-8bc4-45ad-aee9-7ad2dd059f39" providerId="ADAL" clId="{BEDEA0EB-5DD8-45FA-B60D-E90380545917}" dt="2023-06-28T11:39:39.344" v="361" actId="20577"/>
        <pc:sldMkLst>
          <pc:docMk/>
          <pc:sldMk cId="2285672484" sldId="444"/>
        </pc:sldMkLst>
        <pc:spChg chg="mod">
          <ac:chgData name="Judith de Ruijter" userId="de600c8e-8bc4-45ad-aee9-7ad2dd059f39" providerId="ADAL" clId="{BEDEA0EB-5DD8-45FA-B60D-E90380545917}" dt="2023-06-28T11:39:39.344" v="361" actId="20577"/>
          <ac:spMkLst>
            <pc:docMk/>
            <pc:sldMk cId="2285672484" sldId="444"/>
            <ac:spMk id="2" creationId="{ACF9EC4B-DAB3-413E-A8CD-CC6A2A478D1E}"/>
          </ac:spMkLst>
        </pc:spChg>
        <pc:spChg chg="mod">
          <ac:chgData name="Judith de Ruijter" userId="de600c8e-8bc4-45ad-aee9-7ad2dd059f39" providerId="ADAL" clId="{BEDEA0EB-5DD8-45FA-B60D-E90380545917}" dt="2023-06-28T11:39:31.694" v="355" actId="6549"/>
          <ac:spMkLst>
            <pc:docMk/>
            <pc:sldMk cId="2285672484" sldId="444"/>
            <ac:spMk id="3" creationId="{E18265DD-2BF4-4A23-93DE-A6636D19755F}"/>
          </ac:spMkLst>
        </pc:spChg>
        <pc:picChg chg="del">
          <ac:chgData name="Judith de Ruijter" userId="de600c8e-8bc4-45ad-aee9-7ad2dd059f39" providerId="ADAL" clId="{BEDEA0EB-5DD8-45FA-B60D-E90380545917}" dt="2023-06-28T11:39:11.273" v="271" actId="478"/>
          <ac:picMkLst>
            <pc:docMk/>
            <pc:sldMk cId="2285672484" sldId="444"/>
            <ac:picMk id="4" creationId="{F790B15A-8006-4928-D238-0D3C39B308C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5426D6-D936-4281-BA9E-806BA9402216}" type="datetimeFigureOut">
              <a:rPr lang="nl-NL" smtClean="0"/>
              <a:t>28-6-2023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0C9EE4-9946-4759-A976-F29F288B751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4665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2CCAF-6851-464E-A43B-ACBCE38CA83E}" type="datetimeFigureOut">
              <a:rPr lang="nl-NL" smtClean="0"/>
              <a:t>28-6-2023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7C7A-5A3E-ED4A-8AB2-38C1D308162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718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2CCAF-6851-464E-A43B-ACBCE38CA83E}" type="datetimeFigureOut">
              <a:rPr lang="nl-NL" smtClean="0"/>
              <a:t>28-6-2023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7C7A-5A3E-ED4A-8AB2-38C1D308162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0155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2CCAF-6851-464E-A43B-ACBCE38CA83E}" type="datetimeFigureOut">
              <a:rPr lang="nl-NL" smtClean="0"/>
              <a:t>28-6-2023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7C7A-5A3E-ED4A-8AB2-38C1D308162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38492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3159" y="685800"/>
            <a:ext cx="6000750" cy="2971801"/>
          </a:xfrm>
        </p:spPr>
        <p:txBody>
          <a:bodyPr anchor="b">
            <a:normAutofit/>
          </a:bodyPr>
          <a:lstStyle>
            <a:lvl1pPr algn="l">
              <a:defRPr sz="3600">
                <a:effectLst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3159" y="3843868"/>
            <a:ext cx="48006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1575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F3747-B2A5-4210-A2AF-8F643D2CDE64}" type="datetimeFigureOut">
              <a:rPr lang="nl-NL" smtClean="0"/>
              <a:t>28-6-2023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ADBA-9AF4-459F-B0D5-BF966FAA694D}" type="slidenum">
              <a:rPr lang="nl-NL" smtClean="0"/>
              <a:t>‹nr.›</a:t>
            </a:fld>
            <a:endParaRPr lang="nl-NL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6171009" y="8467"/>
            <a:ext cx="28575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581128" y="91546"/>
            <a:ext cx="4560491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426869" y="228600"/>
            <a:ext cx="371475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501878" y="32279"/>
            <a:ext cx="3639742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884070" y="609602"/>
            <a:ext cx="325754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75666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F3747-B2A5-4210-A2AF-8F643D2CDE64}" type="datetimeFigureOut">
              <a:rPr lang="nl-NL" smtClean="0"/>
              <a:t>28-6-2023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ADBA-9AF4-459F-B0D5-BF966FAA69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63499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2006600"/>
            <a:ext cx="6400801" cy="2281600"/>
          </a:xfrm>
        </p:spPr>
        <p:txBody>
          <a:bodyPr anchor="b">
            <a:normAutofit/>
          </a:bodyPr>
          <a:lstStyle>
            <a:lvl1pPr algn="l">
              <a:defRPr sz="2700" b="0" cap="all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4495800"/>
            <a:ext cx="64008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F3747-B2A5-4210-A2AF-8F643D2CDE64}" type="datetimeFigureOut">
              <a:rPr lang="nl-NL" smtClean="0"/>
              <a:t>28-6-2023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ADBA-9AF4-459F-B0D5-BF966FAA69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48826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3159" y="685801"/>
            <a:ext cx="3703241" cy="3615267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6100" y="685801"/>
            <a:ext cx="3700859" cy="3615266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F3747-B2A5-4210-A2AF-8F643D2CDE64}" type="datetimeFigureOut">
              <a:rPr lang="nl-NL" smtClean="0"/>
              <a:t>28-6-2023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ADBA-9AF4-459F-B0D5-BF966FAA69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22835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061" y="685800"/>
            <a:ext cx="3487340" cy="576262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159" y="1270529"/>
            <a:ext cx="3703241" cy="3030538"/>
          </a:xfrm>
        </p:spPr>
        <p:txBody>
          <a:bodyPr anchor="t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9299" y="685800"/>
            <a:ext cx="3498851" cy="576262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909" y="1262062"/>
            <a:ext cx="3696891" cy="3030538"/>
          </a:xfrm>
        </p:spPr>
        <p:txBody>
          <a:bodyPr anchor="t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F3747-B2A5-4210-A2AF-8F643D2CDE64}" type="datetimeFigureOut">
              <a:rPr lang="nl-NL" smtClean="0"/>
              <a:t>28-6-2023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ADBA-9AF4-459F-B0D5-BF966FAA69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86513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F3747-B2A5-4210-A2AF-8F643D2CDE64}" type="datetimeFigureOut">
              <a:rPr lang="nl-NL" smtClean="0"/>
              <a:t>28-6-2023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ADBA-9AF4-459F-B0D5-BF966FAA69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80464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F3747-B2A5-4210-A2AF-8F643D2CDE64}" type="datetimeFigureOut">
              <a:rPr lang="nl-NL" smtClean="0"/>
              <a:t>28-6-2023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ADBA-9AF4-459F-B0D5-BF966FAA69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39023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3759" y="685800"/>
            <a:ext cx="2743200" cy="1371600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159" y="685800"/>
            <a:ext cx="4457701" cy="5308600"/>
          </a:xfrm>
        </p:spPr>
        <p:txBody>
          <a:bodyPr anchor="ctr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3759" y="2209800"/>
            <a:ext cx="27432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F3747-B2A5-4210-A2AF-8F643D2CDE64}" type="datetimeFigureOut">
              <a:rPr lang="nl-NL" smtClean="0"/>
              <a:t>28-6-2023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ADBA-9AF4-459F-B0D5-BF966FAA69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8125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2CCAF-6851-464E-A43B-ACBCE38CA83E}" type="datetimeFigureOut">
              <a:rPr lang="nl-NL" smtClean="0"/>
              <a:t>28-6-2023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7C7A-5A3E-ED4A-8AB2-38C1D308162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05705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2109" y="1447800"/>
            <a:ext cx="4514850" cy="1143000"/>
          </a:xfrm>
        </p:spPr>
        <p:txBody>
          <a:bodyPr anchor="b">
            <a:normAutofit/>
          </a:bodyPr>
          <a:lstStyle>
            <a:lvl1pPr algn="l">
              <a:defRPr sz="21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1759" y="914400"/>
            <a:ext cx="2460731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42109" y="2777067"/>
            <a:ext cx="4516041" cy="2048933"/>
          </a:xfrm>
        </p:spPr>
        <p:txBody>
          <a:bodyPr anchor="t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F3747-B2A5-4210-A2AF-8F643D2CDE64}" type="datetimeFigureOut">
              <a:rPr lang="nl-NL" smtClean="0"/>
              <a:t>28-6-2023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ADBA-9AF4-459F-B0D5-BF966FAA69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66903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14350" y="533400"/>
            <a:ext cx="8114109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843867"/>
            <a:ext cx="6228158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20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F3747-B2A5-4210-A2AF-8F643D2CDE64}" type="datetimeFigureOut">
              <a:rPr lang="nl-NL" smtClean="0"/>
              <a:t>28-6-2023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ADBA-9AF4-459F-B0D5-BF966FAA69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04214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685800"/>
            <a:ext cx="7543800" cy="2743200"/>
          </a:xfrm>
        </p:spPr>
        <p:txBody>
          <a:bodyPr anchor="ctr">
            <a:normAutofit/>
          </a:bodyPr>
          <a:lstStyle>
            <a:lvl1pPr algn="l">
              <a:defRPr sz="2400" b="0" cap="all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4114800"/>
            <a:ext cx="6401991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F3747-B2A5-4210-A2AF-8F643D2CDE64}" type="datetimeFigureOut">
              <a:rPr lang="nl-NL" smtClean="0"/>
              <a:t>28-6-2023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ADBA-9AF4-459F-B0D5-BF966FAA69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39574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9" y="685800"/>
            <a:ext cx="6858001" cy="2743200"/>
          </a:xfrm>
        </p:spPr>
        <p:txBody>
          <a:bodyPr anchor="ctr">
            <a:normAutofit/>
          </a:bodyPr>
          <a:lstStyle>
            <a:lvl1pPr algn="l">
              <a:defRPr sz="2400" b="0" cap="all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84659" y="3429000"/>
            <a:ext cx="64008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4301068"/>
            <a:ext cx="64008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F3747-B2A5-4210-A2AF-8F643D2CDE64}" type="datetimeFigureOut">
              <a:rPr lang="nl-NL" smtClean="0"/>
              <a:t>28-6-2023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ADBA-9AF4-459F-B0D5-BF966FAA694D}" type="slidenum">
              <a:rPr lang="nl-NL" smtClean="0"/>
              <a:t>‹nr.›</a:t>
            </a:fld>
            <a:endParaRPr lang="nl-NL"/>
          </a:p>
        </p:txBody>
      </p:sp>
      <p:sp>
        <p:nvSpPr>
          <p:cNvPr id="14" name="TextBox 13"/>
          <p:cNvSpPr txBox="1"/>
          <p:nvPr/>
        </p:nvSpPr>
        <p:spPr>
          <a:xfrm>
            <a:off x="398859" y="812222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14059" y="2768601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174210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3429000"/>
            <a:ext cx="6400800" cy="1697400"/>
          </a:xfrm>
        </p:spPr>
        <p:txBody>
          <a:bodyPr anchor="b">
            <a:normAutofit/>
          </a:bodyPr>
          <a:lstStyle>
            <a:lvl1pPr algn="l">
              <a:defRPr sz="2400" b="0" cap="all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8" y="5132981"/>
            <a:ext cx="6401993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F3747-B2A5-4210-A2AF-8F643D2CDE64}" type="datetimeFigureOut">
              <a:rPr lang="nl-NL" smtClean="0"/>
              <a:t>28-6-2023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ADBA-9AF4-459F-B0D5-BF966FAA69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24627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685800"/>
            <a:ext cx="6858000" cy="2743200"/>
          </a:xfrm>
        </p:spPr>
        <p:txBody>
          <a:bodyPr anchor="ctr">
            <a:normAutofit/>
          </a:bodyPr>
          <a:lstStyle>
            <a:lvl1pPr algn="l">
              <a:defRPr sz="2400" b="0" cap="all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59" y="3928534"/>
            <a:ext cx="64008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8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4978400"/>
            <a:ext cx="64008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F3747-B2A5-4210-A2AF-8F643D2CDE64}" type="datetimeFigureOut">
              <a:rPr lang="nl-NL" smtClean="0"/>
              <a:t>28-6-2023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ADBA-9AF4-459F-B0D5-BF966FAA694D}" type="slidenum">
              <a:rPr lang="nl-NL" smtClean="0"/>
              <a:t>‹nr.›</a:t>
            </a:fld>
            <a:endParaRPr lang="nl-NL"/>
          </a:p>
        </p:txBody>
      </p:sp>
      <p:sp>
        <p:nvSpPr>
          <p:cNvPr id="11" name="TextBox 10"/>
          <p:cNvSpPr txBox="1"/>
          <p:nvPr/>
        </p:nvSpPr>
        <p:spPr>
          <a:xfrm>
            <a:off x="398859" y="812222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14059" y="2768601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061798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685800"/>
            <a:ext cx="75438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59" y="3928534"/>
            <a:ext cx="64008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8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4766733"/>
            <a:ext cx="64008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F3747-B2A5-4210-A2AF-8F643D2CDE64}" type="datetimeFigureOut">
              <a:rPr lang="nl-NL" smtClean="0"/>
              <a:t>28-6-2023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ADBA-9AF4-459F-B0D5-BF966FAA69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8135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F3747-B2A5-4210-A2AF-8F643D2CDE64}" type="datetimeFigureOut">
              <a:rPr lang="nl-NL" smtClean="0"/>
              <a:t>28-6-2023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ADBA-9AF4-459F-B0D5-BF966FAA69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31663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909" y="685800"/>
            <a:ext cx="1543050" cy="4572000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685800"/>
            <a:ext cx="5867400" cy="5308600"/>
          </a:xfrm>
        </p:spPr>
        <p:txBody>
          <a:bodyPr vert="eaVert" anchor="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F3747-B2A5-4210-A2AF-8F643D2CDE64}" type="datetimeFigureOut">
              <a:rPr lang="nl-NL" smtClean="0"/>
              <a:t>28-6-2023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ADBA-9AF4-459F-B0D5-BF966FAA69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7379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2CCAF-6851-464E-A43B-ACBCE38CA83E}" type="datetimeFigureOut">
              <a:rPr lang="nl-NL" smtClean="0"/>
              <a:t>28-6-2023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7C7A-5A3E-ED4A-8AB2-38C1D308162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2853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2CCAF-6851-464E-A43B-ACBCE38CA83E}" type="datetimeFigureOut">
              <a:rPr lang="nl-NL" smtClean="0"/>
              <a:t>28-6-2023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7C7A-5A3E-ED4A-8AB2-38C1D308162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6208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2CCAF-6851-464E-A43B-ACBCE38CA83E}" type="datetimeFigureOut">
              <a:rPr lang="nl-NL" smtClean="0"/>
              <a:t>28-6-2023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7C7A-5A3E-ED4A-8AB2-38C1D308162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1786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2CCAF-6851-464E-A43B-ACBCE38CA83E}" type="datetimeFigureOut">
              <a:rPr lang="nl-NL" smtClean="0"/>
              <a:t>28-6-2023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7C7A-5A3E-ED4A-8AB2-38C1D308162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2558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2CCAF-6851-464E-A43B-ACBCE38CA83E}" type="datetimeFigureOut">
              <a:rPr lang="nl-NL" smtClean="0"/>
              <a:t>28-6-2023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7C7A-5A3E-ED4A-8AB2-38C1D308162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5557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2CCAF-6851-464E-A43B-ACBCE38CA83E}" type="datetimeFigureOut">
              <a:rPr lang="nl-NL" smtClean="0"/>
              <a:t>28-6-2023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7C7A-5A3E-ED4A-8AB2-38C1D308162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3712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2CCAF-6851-464E-A43B-ACBCE38CA83E}" type="datetimeFigureOut">
              <a:rPr lang="nl-NL" smtClean="0"/>
              <a:t>28-6-2023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7C7A-5A3E-ED4A-8AB2-38C1D308162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3446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2CCAF-6851-464E-A43B-ACBCE38CA83E}" type="datetimeFigureOut">
              <a:rPr lang="nl-NL" smtClean="0"/>
              <a:t>28-6-2023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B7C7A-5A3E-ED4A-8AB2-38C1D308162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4444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905227" y="2963334"/>
            <a:ext cx="2236394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3159" y="4487333"/>
            <a:ext cx="64008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685801"/>
            <a:ext cx="64008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8309" y="6172201"/>
            <a:ext cx="120015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75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9F3747-B2A5-4210-A2AF-8F643D2CDE64}" type="datetimeFigureOut">
              <a:rPr lang="nl-NL" smtClean="0"/>
              <a:t>28-6-2023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3159" y="6172201"/>
            <a:ext cx="565785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75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2400" y="5578476"/>
            <a:ext cx="856684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4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560ADBA-9AF4-459F-B0D5-BF966FAA69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58025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3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9001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2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1572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15001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9ACC69-ADF2-492B-84C5-EA2CC160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AE495E-2AAF-4BC1-87A5-331009D82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707457" y="2050181"/>
            <a:ext cx="7807893" cy="4126782"/>
          </a:xfrm>
        </p:spPr>
        <p:txBody>
          <a:bodyPr>
            <a:normAutofit/>
          </a:bodyPr>
          <a:lstStyle/>
          <a:p>
            <a:pPr marL="685800" lvl="1" indent="-342900"/>
            <a:endParaRPr lang="nl-NL" altLang="nl-NL" sz="2300">
              <a:solidFill>
                <a:srgbClr val="FFFFFF"/>
              </a:solidFill>
            </a:endParaRPr>
          </a:p>
          <a:p>
            <a:pPr marL="342900" lvl="1" indent="0">
              <a:buNone/>
            </a:pPr>
            <a:endParaRPr lang="nl-NL" altLang="nl-NL" sz="230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nl-NL" altLang="nl-NL" b="1">
              <a:solidFill>
                <a:srgbClr val="FFFFFF"/>
              </a:solidFill>
              <a:ea typeface="RijksoverheidSansWebText Bold" pitchFamily="34" charset="0"/>
              <a:cs typeface="RijksoverheidSansWebText Bold" pitchFamily="34" charset="0"/>
            </a:endParaRPr>
          </a:p>
          <a:p>
            <a:pPr marL="109728" indent="0">
              <a:buNone/>
            </a:pPr>
            <a:endParaRPr lang="nl-NL">
              <a:solidFill>
                <a:srgbClr val="FFFFFF"/>
              </a:solidFill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B1AA7E7B-3196-4937-A494-A5E1C3D2C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6324"/>
            <a:ext cx="9144000" cy="520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9537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9F8AD66-CC09-4C8D-94EE-932C3785BD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05227" y="3079750"/>
            <a:ext cx="2236394" cy="2406650"/>
            <a:chOff x="9206969" y="2963333"/>
            <a:chExt cx="2981858" cy="32088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E364623-3F66-4AAD-94F8-C053CD4F13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7E37E17-44F9-4E44-8F2F-0E873C68E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D327A4D-ADCE-482F-9F55-3B64D197AC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600A8AB-CDF2-4E93-92C8-2CCB8230B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F8EE76C-974C-43A5-806B-47687FCB9B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FC3BF2D-25C6-4594-8B55-8F1185219B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7A12C12-F8D4-4AC9-84E1-E4F85BFAB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82" y="857250"/>
            <a:ext cx="3053192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5" name="Afbeelding 4" descr="Afbeelding met tekening&#10;&#10;Automatisch gegenereerde beschrijving">
            <a:extLst>
              <a:ext uri="{FF2B5EF4-FFF2-40B4-BE49-F238E27FC236}">
                <a16:creationId xmlns:a16="http://schemas.microsoft.com/office/drawing/2014/main" id="{77BC4CFD-BF7E-42A7-932F-BBF25D1C27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74" y="4181446"/>
            <a:ext cx="2319426" cy="823397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4ECB9A18-7984-4BD2-95A9-39896510F1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14283" y="1371600"/>
            <a:ext cx="5214176" cy="4386263"/>
          </a:xfrm>
        </p:spPr>
        <p:txBody>
          <a:bodyPr vert="horz" lIns="68580" tIns="34290" rIns="68580" bIns="34290" rtlCol="0" anchor="ctr">
            <a:normAutofit fontScale="77500" lnSpcReduction="20000"/>
          </a:bodyPr>
          <a:lstStyle/>
          <a:p>
            <a:r>
              <a:rPr lang="nl-NL" sz="2625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Begeleidings- en opleidingsstructuur</a:t>
            </a:r>
          </a:p>
          <a:p>
            <a:endParaRPr lang="nl-NL" sz="2625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625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Scholen: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nl-NL" sz="262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Schoolcoördinator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nl-NL" sz="262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Schoolopleider: ‘algemeen begeleider’, bruggenhoofd tussen school en lerarenopleiding(en)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nl-NL" sz="262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Werkplekbegeleider: begeleiding student bij werkplekleren in dagelijkse praktijk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nl-NL" sz="262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Co-docent: ontwikkelen en verzorgen van onderdelen van het HOS opleidingsprogramma</a:t>
            </a:r>
          </a:p>
          <a:p>
            <a:pPr>
              <a:buFont typeface="Wingdings 3" panose="05040102010807070707" pitchFamily="18" charset="2"/>
              <a:buChar char=""/>
            </a:pPr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FD8AD14-0613-481A-BA78-CCA8DD1F3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05227" y="3079750"/>
            <a:ext cx="2236394" cy="2406650"/>
            <a:chOff x="9206969" y="2963333"/>
            <a:chExt cx="2981858" cy="320886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36D0C6A-5417-49B9-A556-98633131B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8727C4A-D172-4E5A-9D28-9C04CC829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3D19D09-0DC1-4FC2-B1AD-011ED90101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9016FDD-D596-484A-87E8-CC1E7BAD8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D7E80C5-88F9-44F8-A8D1-0F2F223A76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Picture 2" descr="De 7 eigenschappen voor het succes van intern begeleiders | SBO Blog">
            <a:extLst>
              <a:ext uri="{FF2B5EF4-FFF2-40B4-BE49-F238E27FC236}">
                <a16:creationId xmlns:a16="http://schemas.microsoft.com/office/drawing/2014/main" id="{0BEA025A-23F2-4AB7-BC19-58B9F548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41" y="1383493"/>
            <a:ext cx="2271713" cy="113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710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9F8AD66-CC09-4C8D-94EE-932C3785BD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05227" y="3079750"/>
            <a:ext cx="2236394" cy="2406650"/>
            <a:chOff x="9206969" y="2963333"/>
            <a:chExt cx="2981858" cy="32088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E364623-3F66-4AAD-94F8-C053CD4F13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7E37E17-44F9-4E44-8F2F-0E873C68E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D327A4D-ADCE-482F-9F55-3B64D197AC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600A8AB-CDF2-4E93-92C8-2CCB8230B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F8EE76C-974C-43A5-806B-47687FCB9B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FC3BF2D-25C6-4594-8B55-8F1185219B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7A12C12-F8D4-4AC9-84E1-E4F85BFAB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82" y="857250"/>
            <a:ext cx="3053192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5" name="Afbeelding 4" descr="Afbeelding met tekening&#10;&#10;Automatisch gegenereerde beschrijving">
            <a:extLst>
              <a:ext uri="{FF2B5EF4-FFF2-40B4-BE49-F238E27FC236}">
                <a16:creationId xmlns:a16="http://schemas.microsoft.com/office/drawing/2014/main" id="{77BC4CFD-BF7E-42A7-932F-BBF25D1C27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74" y="4181446"/>
            <a:ext cx="2319426" cy="823397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4ECB9A18-7984-4BD2-95A9-39896510F1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14283" y="1371600"/>
            <a:ext cx="5214176" cy="4386263"/>
          </a:xfr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nl-NL" sz="2625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Begeleidings- en opleidingsstructuur</a:t>
            </a:r>
          </a:p>
          <a:p>
            <a:endParaRPr lang="nl-NL" sz="2625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625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Instituten: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nl-NL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Instituutscoördinator: verbinding scholen-instituten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nl-NL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Instituutsopleider: algemeen begeleider studenten en primair aanspreekpunt voor schoolopleiders</a:t>
            </a:r>
          </a:p>
          <a:p>
            <a:pPr>
              <a:buFont typeface="Wingdings 3" panose="05040102010807070707" pitchFamily="18" charset="2"/>
              <a:buChar char=""/>
            </a:pPr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FD8AD14-0613-481A-BA78-CCA8DD1F3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05227" y="3079750"/>
            <a:ext cx="2236394" cy="2406650"/>
            <a:chOff x="9206969" y="2963333"/>
            <a:chExt cx="2981858" cy="320886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36D0C6A-5417-49B9-A556-98633131B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8727C4A-D172-4E5A-9D28-9C04CC829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3D19D09-0DC1-4FC2-B1AD-011ED90101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9016FDD-D596-484A-87E8-CC1E7BAD8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D7E80C5-88F9-44F8-A8D1-0F2F223A76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2" descr="De 7 eigenschappen voor het succes van intern begeleiders | SBO Blog">
            <a:extLst>
              <a:ext uri="{FF2B5EF4-FFF2-40B4-BE49-F238E27FC236}">
                <a16:creationId xmlns:a16="http://schemas.microsoft.com/office/drawing/2014/main" id="{4C8E9861-E075-4037-AAE0-596F42502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87" y="1540698"/>
            <a:ext cx="2271713" cy="113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981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6129"/>
            <a:ext cx="4851603" cy="5925741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00"/>
          <a:stretch/>
        </p:blipFill>
        <p:spPr>
          <a:xfrm>
            <a:off x="0" y="466129"/>
            <a:ext cx="9144000" cy="5925741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974330" y="805941"/>
            <a:ext cx="3733482" cy="1090538"/>
          </a:xfrm>
        </p:spPr>
        <p:txBody>
          <a:bodyPr>
            <a:normAutofit/>
          </a:bodyPr>
          <a:lstStyle/>
          <a:p>
            <a:r>
              <a:rPr lang="nl-NL" b="1" dirty="0">
                <a:solidFill>
                  <a:srgbClr val="000000"/>
                </a:solidFill>
              </a:rPr>
              <a:t>Kwaliteitsborging</a:t>
            </a:r>
          </a:p>
        </p:txBody>
      </p:sp>
      <p:sp>
        <p:nvSpPr>
          <p:cNvPr id="19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86286"/>
            <a:ext cx="4320692" cy="4666770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B6C0349-2160-4BE8-807A-5E28B33144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" r="2959" b="-4"/>
          <a:stretch/>
        </p:blipFill>
        <p:spPr>
          <a:xfrm>
            <a:off x="20" y="1351210"/>
            <a:ext cx="4180350" cy="4375387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4974330" y="1988840"/>
            <a:ext cx="3733184" cy="4403030"/>
          </a:xfrm>
        </p:spPr>
        <p:txBody>
          <a:bodyPr anchor="ctr">
            <a:normAutofit/>
          </a:bodyPr>
          <a:lstStyle/>
          <a:p>
            <a:pPr marL="342900" indent="-342900"/>
            <a:r>
              <a:rPr lang="nl-NL" sz="2000" dirty="0">
                <a:solidFill>
                  <a:srgbClr val="000000"/>
                </a:solidFill>
              </a:rPr>
              <a:t>Afspraken over eisen, professionalisering en certificering van betrokkenen </a:t>
            </a:r>
          </a:p>
          <a:p>
            <a:pPr marL="342900" indent="-342900"/>
            <a:r>
              <a:rPr lang="nl-NL" sz="2000" dirty="0">
                <a:solidFill>
                  <a:srgbClr val="000000"/>
                </a:solidFill>
              </a:rPr>
              <a:t>Afspraken over de facilitering van de rollen in de opleidingsschool</a:t>
            </a:r>
          </a:p>
          <a:p>
            <a:pPr marL="342900" indent="-342900"/>
            <a:r>
              <a:rPr lang="nl-NL" sz="2000" dirty="0">
                <a:solidFill>
                  <a:srgbClr val="000000"/>
                </a:solidFill>
              </a:rPr>
              <a:t>Integratie van rollen opleidingsschool in HRM-beleid en gesprekscyclus</a:t>
            </a:r>
          </a:p>
          <a:p>
            <a:pPr marL="109728" indent="0">
              <a:buNone/>
            </a:pPr>
            <a:endParaRPr lang="nl-NL" altLang="nl-NL" sz="1500" dirty="0">
              <a:solidFill>
                <a:srgbClr val="000000"/>
              </a:solidFill>
              <a:ea typeface="RijksoverheidSansWebText Bold" pitchFamily="34" charset="0"/>
              <a:cs typeface="RijksoverheidSansWebText Bold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0551123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9ACC69-ADF2-492B-84C5-EA2CC160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18265DD-2BF4-4A23-93DE-A6636D197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457" y="712268"/>
            <a:ext cx="7807893" cy="1193533"/>
          </a:xfrm>
        </p:spPr>
        <p:txBody>
          <a:bodyPr>
            <a:normAutofit/>
          </a:bodyPr>
          <a:lstStyle/>
          <a:p>
            <a:r>
              <a:rPr lang="nl-NL" b="1">
                <a:solidFill>
                  <a:srgbClr val="FFFFFF"/>
                </a:solidFill>
              </a:rPr>
              <a:t>Eisen en professionalisering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AE495E-2AAF-4BC1-87A5-331009D82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ACF9EC4B-DAB3-413E-A8CD-CC6A2A478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612" y="1740724"/>
            <a:ext cx="7807893" cy="4548163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nl-NL" dirty="0">
                <a:solidFill>
                  <a:schemeClr val="bg1"/>
                </a:solidFill>
              </a:rPr>
              <a:t>Werkplekbegeleiders: </a:t>
            </a:r>
          </a:p>
          <a:p>
            <a:pPr lvl="1"/>
            <a:r>
              <a:rPr lang="nl-NL" dirty="0">
                <a:solidFill>
                  <a:schemeClr val="bg1"/>
                </a:solidFill>
              </a:rPr>
              <a:t>minimaal 3 jaar werkzaam als docent </a:t>
            </a:r>
          </a:p>
          <a:p>
            <a:pPr lvl="1"/>
            <a:r>
              <a:rPr lang="nl-NL" dirty="0">
                <a:solidFill>
                  <a:schemeClr val="bg1"/>
                </a:solidFill>
              </a:rPr>
              <a:t>bevoegd om les te geven op de school en in het vak waar zij werkzaam zijn</a:t>
            </a:r>
          </a:p>
          <a:p>
            <a:pPr lvl="1"/>
            <a:r>
              <a:rPr lang="nl-NL" dirty="0">
                <a:solidFill>
                  <a:schemeClr val="bg1"/>
                </a:solidFill>
              </a:rPr>
              <a:t>erkende training tot werkplekbegeleider (afgerond, aan het volgen of op korte termijn)</a:t>
            </a:r>
          </a:p>
          <a:p>
            <a:pPr marL="342900" lvl="1" indent="0">
              <a:buNone/>
            </a:pPr>
            <a:endParaRPr lang="nl-NL" dirty="0">
              <a:solidFill>
                <a:schemeClr val="bg1"/>
              </a:solidFill>
            </a:endParaRPr>
          </a:p>
          <a:p>
            <a:pPr marL="0" lvl="0" indent="0">
              <a:buNone/>
            </a:pPr>
            <a:r>
              <a:rPr lang="nl-NL" dirty="0">
                <a:solidFill>
                  <a:schemeClr val="bg1"/>
                </a:solidFill>
              </a:rPr>
              <a:t>Schoolopleiders en schoolcoördinatoren: </a:t>
            </a:r>
          </a:p>
          <a:p>
            <a:pPr lvl="1"/>
            <a:r>
              <a:rPr lang="nl-NL" dirty="0">
                <a:solidFill>
                  <a:schemeClr val="bg1"/>
                </a:solidFill>
              </a:rPr>
              <a:t>minimaal 3 jaar werkzaam als docent </a:t>
            </a:r>
          </a:p>
          <a:p>
            <a:pPr lvl="1"/>
            <a:r>
              <a:rPr lang="nl-NL" dirty="0">
                <a:solidFill>
                  <a:schemeClr val="bg1"/>
                </a:solidFill>
              </a:rPr>
              <a:t>erkende opleiding tot schoolopleider (afgerond, aan het volgen of op korte termijn)</a:t>
            </a:r>
          </a:p>
          <a:p>
            <a:pPr marL="0" indent="0">
              <a:buNone/>
            </a:pPr>
            <a:endParaRPr lang="nl-NL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</a:rPr>
              <a:t>Co-docenten: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800" dirty="0">
                <a:solidFill>
                  <a:schemeClr val="bg1"/>
                </a:solidFill>
                <a:latin typeface="Barlow" panose="00000500000000000000" pitchFamily="2" charset="0"/>
              </a:rPr>
              <a:t>relevante en brede expertise en praktijkervaring op het domein van de opleiding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800" dirty="0">
                <a:solidFill>
                  <a:schemeClr val="bg1"/>
                </a:solidFill>
                <a:latin typeface="Barlow" panose="00000500000000000000" pitchFamily="2" charset="0"/>
              </a:rPr>
              <a:t>werkzaam in één van de aangesloten scholen (hbo-diploma of hoger)</a:t>
            </a:r>
            <a:endParaRPr lang="nl-NL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nl-NL" sz="2000" i="1" dirty="0">
              <a:solidFill>
                <a:schemeClr val="bg1"/>
              </a:solidFill>
              <a:latin typeface="Barlow" panose="00000500000000000000" pitchFamily="2" charset="0"/>
            </a:endParaRPr>
          </a:p>
          <a:p>
            <a:pPr lvl="1"/>
            <a:endParaRPr lang="nl-NL" dirty="0">
              <a:solidFill>
                <a:schemeClr val="bg1"/>
              </a:solidFill>
            </a:endParaRPr>
          </a:p>
          <a:p>
            <a:pPr lvl="1"/>
            <a:endParaRPr lang="nl-NL" sz="28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600" dirty="0">
              <a:solidFill>
                <a:srgbClr val="FFFFFF"/>
              </a:solidFill>
            </a:endParaRPr>
          </a:p>
          <a:p>
            <a:endParaRPr lang="nl-NL" sz="2600" dirty="0">
              <a:solidFill>
                <a:srgbClr val="FFFFFF"/>
              </a:solidFill>
            </a:endParaRPr>
          </a:p>
          <a:p>
            <a:endParaRPr lang="nl-NL" dirty="0">
              <a:solidFill>
                <a:srgbClr val="FFFFFF"/>
              </a:solidFill>
            </a:endParaRPr>
          </a:p>
        </p:txBody>
      </p:sp>
      <p:pic>
        <p:nvPicPr>
          <p:cNvPr id="12" name="Afbeelding 11" descr="Afbeelding met tekening&#10;&#10;Automatisch gegenereerde beschrijving">
            <a:extLst>
              <a:ext uri="{FF2B5EF4-FFF2-40B4-BE49-F238E27FC236}">
                <a16:creationId xmlns:a16="http://schemas.microsoft.com/office/drawing/2014/main" id="{E0AADA3F-D82A-4F1A-B264-FEDB69BFD2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590" y="-8623"/>
            <a:ext cx="2363410" cy="83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4666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9ACC69-ADF2-492B-84C5-EA2CC160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18265DD-2BF4-4A23-93DE-A6636D197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457" y="712268"/>
            <a:ext cx="7807893" cy="1193533"/>
          </a:xfrm>
        </p:spPr>
        <p:txBody>
          <a:bodyPr>
            <a:normAutofit/>
          </a:bodyPr>
          <a:lstStyle/>
          <a:p>
            <a:r>
              <a:rPr lang="nl-NL" b="1">
                <a:solidFill>
                  <a:srgbClr val="FFFFFF"/>
                </a:solidFill>
              </a:rPr>
              <a:t>Facilitering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AE495E-2AAF-4BC1-87A5-331009D82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ACF9EC4B-DAB3-413E-A8CD-CC6A2A478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612" y="1740724"/>
            <a:ext cx="7807893" cy="454816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nl-NL" sz="2800" dirty="0">
                <a:solidFill>
                  <a:schemeClr val="bg1"/>
                </a:solidFill>
                <a:cs typeface="Arial" panose="020B0604020202020204" pitchFamily="34" charset="0"/>
              </a:rPr>
              <a:t>Werkplekbegeleiders:</a:t>
            </a:r>
          </a:p>
          <a:p>
            <a:r>
              <a:rPr lang="nl-NL" sz="2800" dirty="0">
                <a:solidFill>
                  <a:schemeClr val="bg1"/>
                </a:solidFill>
                <a:cs typeface="Arial" panose="020B0604020202020204" pitchFamily="34" charset="0"/>
              </a:rPr>
              <a:t>36 begeleidingsuren per jaar per student (half jaar: 18 uur)</a:t>
            </a:r>
          </a:p>
          <a:p>
            <a:r>
              <a:rPr lang="nl-NL" sz="2800" dirty="0">
                <a:solidFill>
                  <a:schemeClr val="bg1"/>
                </a:solidFill>
                <a:cs typeface="Arial" panose="020B0604020202020204" pitchFamily="34" charset="0"/>
              </a:rPr>
              <a:t>25 uur voor het volgen van de </a:t>
            </a:r>
            <a:r>
              <a:rPr lang="nl-NL" sz="2800" dirty="0" err="1">
                <a:solidFill>
                  <a:schemeClr val="bg1"/>
                </a:solidFill>
                <a:cs typeface="Arial" panose="020B0604020202020204" pitchFamily="34" charset="0"/>
              </a:rPr>
              <a:t>wpb</a:t>
            </a:r>
            <a:r>
              <a:rPr lang="nl-NL" sz="2800" dirty="0">
                <a:solidFill>
                  <a:schemeClr val="bg1"/>
                </a:solidFill>
                <a:cs typeface="Arial" panose="020B0604020202020204" pitchFamily="34" charset="0"/>
              </a:rPr>
              <a:t>-training </a:t>
            </a:r>
          </a:p>
          <a:p>
            <a:pPr marL="0" indent="0">
              <a:buNone/>
            </a:pPr>
            <a:endParaRPr lang="nl-NL" sz="28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nl-NL" sz="2800" dirty="0">
                <a:solidFill>
                  <a:schemeClr val="bg1"/>
                </a:solidFill>
                <a:cs typeface="Arial" panose="020B0604020202020204" pitchFamily="34" charset="0"/>
              </a:rPr>
              <a:t>Schoolopleiders:</a:t>
            </a:r>
          </a:p>
          <a:p>
            <a:r>
              <a:rPr lang="nl-NL" sz="2800" dirty="0">
                <a:solidFill>
                  <a:schemeClr val="bg1"/>
                </a:solidFill>
                <a:cs typeface="Arial" panose="020B0604020202020204" pitchFamily="34" charset="0"/>
              </a:rPr>
              <a:t>Begeleidingsuren afhankelijk van type student (vari</a:t>
            </a:r>
            <a:r>
              <a:rPr lang="nl-NL" sz="28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ërend van 4 tot 24 uur per student)</a:t>
            </a:r>
          </a:p>
          <a:p>
            <a:r>
              <a:rPr lang="nl-NL" sz="28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50 uur voor het volgen van de </a:t>
            </a:r>
            <a:r>
              <a:rPr lang="nl-NL" sz="2800" dirty="0" err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schoolopleidersopleiding</a:t>
            </a:r>
            <a:endParaRPr lang="nl-NL" sz="2800" dirty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endParaRPr lang="nl-NL" sz="2800" dirty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nl-NL" sz="28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Co-docenten:</a:t>
            </a:r>
          </a:p>
          <a:p>
            <a:r>
              <a:rPr lang="nl-NL" sz="2800" dirty="0">
                <a:solidFill>
                  <a:schemeClr val="bg1"/>
                </a:solidFill>
                <a:cs typeface="Arial" panose="020B0604020202020204" pitchFamily="34" charset="0"/>
              </a:rPr>
              <a:t>Rol in opleidingsprogramma of professionalisering HOS, facilitering afhankelijk van specifieke bijdrage </a:t>
            </a:r>
            <a:endParaRPr lang="nl-NL" sz="2800" dirty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2800" dirty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28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600" dirty="0">
              <a:solidFill>
                <a:srgbClr val="FFFFFF"/>
              </a:solidFill>
            </a:endParaRPr>
          </a:p>
          <a:p>
            <a:endParaRPr lang="nl-NL" sz="2600" dirty="0">
              <a:solidFill>
                <a:srgbClr val="FFFFFF"/>
              </a:solidFill>
            </a:endParaRPr>
          </a:p>
          <a:p>
            <a:endParaRPr lang="nl-NL" dirty="0">
              <a:solidFill>
                <a:srgbClr val="FFFFFF"/>
              </a:solidFill>
            </a:endParaRPr>
          </a:p>
        </p:txBody>
      </p:sp>
      <p:pic>
        <p:nvPicPr>
          <p:cNvPr id="12" name="Afbeelding 11" descr="Afbeelding met tekening&#10;&#10;Automatisch gegenereerde beschrijving">
            <a:extLst>
              <a:ext uri="{FF2B5EF4-FFF2-40B4-BE49-F238E27FC236}">
                <a16:creationId xmlns:a16="http://schemas.microsoft.com/office/drawing/2014/main" id="{E0AADA3F-D82A-4F1A-B264-FEDB69BFD2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590" y="-8623"/>
            <a:ext cx="2363410" cy="83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6678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9ACC69-ADF2-492B-84C5-EA2CC160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18265DD-2BF4-4A23-93DE-A6636D197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457" y="712268"/>
            <a:ext cx="7807893" cy="1193533"/>
          </a:xfrm>
        </p:spPr>
        <p:txBody>
          <a:bodyPr>
            <a:normAutofit/>
          </a:bodyPr>
          <a:lstStyle/>
          <a:p>
            <a:r>
              <a:rPr lang="nl-NL" b="1" dirty="0">
                <a:solidFill>
                  <a:srgbClr val="FFFFFF"/>
                </a:solidFill>
              </a:rPr>
              <a:t>Personeelsbeleid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AE495E-2AAF-4BC1-87A5-331009D82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ACF9EC4B-DAB3-413E-A8CD-CC6A2A478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612" y="1740724"/>
            <a:ext cx="7807893" cy="4548163"/>
          </a:xfrm>
        </p:spPr>
        <p:txBody>
          <a:bodyPr>
            <a:normAutofit/>
          </a:bodyPr>
          <a:lstStyle/>
          <a:p>
            <a:r>
              <a:rPr lang="nl-NL" sz="2800" dirty="0">
                <a:solidFill>
                  <a:schemeClr val="bg1"/>
                </a:solidFill>
                <a:cs typeface="Arial" panose="020B0604020202020204" pitchFamily="34" charset="0"/>
              </a:rPr>
              <a:t>Belangrijk voor borging kwaliteit werkplekbegeleiders, schoolopleiders en schoolco</a:t>
            </a:r>
            <a:r>
              <a:rPr lang="nl-NL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ördinatoren</a:t>
            </a:r>
            <a:endParaRPr lang="nl-NL" sz="28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r>
              <a:rPr lang="nl-NL" sz="2800" dirty="0">
                <a:solidFill>
                  <a:schemeClr val="bg1"/>
                </a:solidFill>
                <a:cs typeface="Arial" panose="020B0604020202020204" pitchFamily="34" charset="0"/>
              </a:rPr>
              <a:t>Aandacht in gesprekscyclus voor rol betrokkene in de opleidingsschool (werkplekbegeleider, schoolopleider of schoolco</a:t>
            </a:r>
            <a:r>
              <a:rPr lang="nl-NL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ördinator</a:t>
            </a:r>
            <a:r>
              <a:rPr lang="nl-NL" sz="2800" dirty="0">
                <a:solidFill>
                  <a:schemeClr val="bg1"/>
                </a:solidFill>
                <a:cs typeface="Arial" panose="020B0604020202020204" pitchFamily="34" charset="0"/>
              </a:rPr>
              <a:t>) </a:t>
            </a:r>
          </a:p>
          <a:p>
            <a:r>
              <a:rPr lang="nl-NL" sz="2800" dirty="0">
                <a:solidFill>
                  <a:schemeClr val="bg1"/>
                </a:solidFill>
                <a:cs typeface="Arial" panose="020B0604020202020204" pitchFamily="34" charset="0"/>
              </a:rPr>
              <a:t>Informatie over functioneren in de rol van werkplekbegeleider of schoolopleider,                   bijv. via 360-graden feedback</a:t>
            </a:r>
          </a:p>
          <a:p>
            <a:pPr marL="0" indent="0">
              <a:buNone/>
            </a:pPr>
            <a:endParaRPr lang="nl-NL" sz="28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28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600" dirty="0">
              <a:solidFill>
                <a:srgbClr val="FFFFFF"/>
              </a:solidFill>
            </a:endParaRPr>
          </a:p>
          <a:p>
            <a:endParaRPr lang="nl-NL" sz="2600" dirty="0">
              <a:solidFill>
                <a:srgbClr val="FFFFFF"/>
              </a:solidFill>
            </a:endParaRPr>
          </a:p>
          <a:p>
            <a:endParaRPr lang="nl-NL" dirty="0">
              <a:solidFill>
                <a:srgbClr val="FFFFFF"/>
              </a:solidFill>
            </a:endParaRPr>
          </a:p>
        </p:txBody>
      </p:sp>
      <p:pic>
        <p:nvPicPr>
          <p:cNvPr id="12" name="Afbeelding 11" descr="Afbeelding met tekening&#10;&#10;Automatisch gegenereerde beschrijving">
            <a:extLst>
              <a:ext uri="{FF2B5EF4-FFF2-40B4-BE49-F238E27FC236}">
                <a16:creationId xmlns:a16="http://schemas.microsoft.com/office/drawing/2014/main" id="{E0AADA3F-D82A-4F1A-B264-FEDB69BFD2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590" y="-8623"/>
            <a:ext cx="2363410" cy="834947"/>
          </a:xfrm>
          <a:prstGeom prst="rect">
            <a:avLst/>
          </a:prstGeom>
        </p:spPr>
      </p:pic>
      <p:pic>
        <p:nvPicPr>
          <p:cNvPr id="5" name="Afbeelding 4" descr="Afbeelding met blauw, bal, spel&#10;&#10;Automatisch gegenereerde beschrijving">
            <a:extLst>
              <a:ext uri="{FF2B5EF4-FFF2-40B4-BE49-F238E27FC236}">
                <a16:creationId xmlns:a16="http://schemas.microsoft.com/office/drawing/2014/main" id="{DC8A386C-A5BE-4B33-ADBA-63B5291BEB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380" y="5085322"/>
            <a:ext cx="2560620" cy="178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1759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9ACC69-ADF2-492B-84C5-EA2CC160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18265DD-2BF4-4A23-93DE-A6636D197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457" y="712268"/>
            <a:ext cx="7807893" cy="1193533"/>
          </a:xfrm>
        </p:spPr>
        <p:txBody>
          <a:bodyPr>
            <a:normAutofit/>
          </a:bodyPr>
          <a:lstStyle/>
          <a:p>
            <a:r>
              <a:rPr lang="nl-NL" b="1">
                <a:solidFill>
                  <a:srgbClr val="FFFFFF"/>
                </a:solidFill>
              </a:rPr>
              <a:t>Hoe krijg je zicht op de HOS in de praktijk?</a:t>
            </a:r>
            <a:endParaRPr lang="nl-NL" b="1" dirty="0">
              <a:solidFill>
                <a:srgbClr val="FFFFFF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AE495E-2AAF-4BC1-87A5-331009D82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ACF9EC4B-DAB3-413E-A8CD-CC6A2A478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612" y="1740724"/>
            <a:ext cx="7807893" cy="4548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i="1" dirty="0">
                <a:solidFill>
                  <a:schemeClr val="bg1"/>
                </a:solidFill>
                <a:latin typeface="Barlow" panose="00000500000000000000" pitchFamily="2" charset="0"/>
                <a:cs typeface="Arial" panose="020B0604020202020204" pitchFamily="34" charset="0"/>
              </a:rPr>
              <a:t>Bijvoorbeeld: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  <a:cs typeface="Arial" panose="020B0604020202020204" pitchFamily="34" charset="0"/>
              </a:rPr>
              <a:t>Gesprek tussen werkplekbegeleider / schoolopleider en student bijwonen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  <a:cs typeface="Arial" panose="020B0604020202020204" pitchFamily="34" charset="0"/>
              </a:rPr>
              <a:t>Vragen naar reflectie op invulling van de rol binnen de HOS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  <a:cs typeface="Arial" panose="020B0604020202020204" pitchFamily="34" charset="0"/>
              </a:rPr>
              <a:t>Ervaringen van studenten ophalen</a:t>
            </a:r>
          </a:p>
          <a:p>
            <a:pPr marL="0" indent="0">
              <a:buNone/>
            </a:pPr>
            <a:endParaRPr lang="nl-NL" sz="28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28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600" dirty="0">
              <a:solidFill>
                <a:srgbClr val="FFFFFF"/>
              </a:solidFill>
            </a:endParaRPr>
          </a:p>
          <a:p>
            <a:endParaRPr lang="nl-NL" sz="2600" dirty="0">
              <a:solidFill>
                <a:srgbClr val="FFFFFF"/>
              </a:solidFill>
            </a:endParaRPr>
          </a:p>
          <a:p>
            <a:endParaRPr lang="nl-NL" dirty="0">
              <a:solidFill>
                <a:srgbClr val="FFFFFF"/>
              </a:solidFill>
            </a:endParaRPr>
          </a:p>
        </p:txBody>
      </p:sp>
      <p:pic>
        <p:nvPicPr>
          <p:cNvPr id="12" name="Afbeelding 11" descr="Afbeelding met tekening&#10;&#10;Automatisch gegenereerde beschrijving">
            <a:extLst>
              <a:ext uri="{FF2B5EF4-FFF2-40B4-BE49-F238E27FC236}">
                <a16:creationId xmlns:a16="http://schemas.microsoft.com/office/drawing/2014/main" id="{E0AADA3F-D82A-4F1A-B264-FEDB69BFD2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590" y="-8623"/>
            <a:ext cx="2363410" cy="834947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790B15A-8006-4928-D238-0D3C39B30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5303" y="5058968"/>
            <a:ext cx="3028950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7447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9ACC69-ADF2-492B-84C5-EA2CC160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18265DD-2BF4-4A23-93DE-A6636D197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457" y="712268"/>
            <a:ext cx="7807893" cy="1193533"/>
          </a:xfrm>
        </p:spPr>
        <p:txBody>
          <a:bodyPr>
            <a:normAutofit/>
          </a:bodyPr>
          <a:lstStyle/>
          <a:p>
            <a:r>
              <a:rPr lang="nl-NL" b="1" dirty="0">
                <a:solidFill>
                  <a:srgbClr val="FFFFFF"/>
                </a:solidFill>
              </a:rPr>
              <a:t>Studenten met een kleine aanstelling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AE495E-2AAF-4BC1-87A5-331009D82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ACF9EC4B-DAB3-413E-A8CD-CC6A2A478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612" y="1740724"/>
            <a:ext cx="7807893" cy="4548163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  <a:cs typeface="Arial" panose="020B0604020202020204" pitchFamily="34" charset="0"/>
              </a:rPr>
              <a:t>HOS brede afspraken over proces, voorwaarden en maximum aanstellingsomvang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  <a:cs typeface="Arial" panose="020B0604020202020204" pitchFamily="34" charset="0"/>
              </a:rPr>
              <a:t>Ter illustratie:</a:t>
            </a:r>
          </a:p>
          <a:p>
            <a:pPr marL="914400" lvl="1" indent="-457200">
              <a:buFontTx/>
              <a:buChar char="-"/>
            </a:pPr>
            <a:r>
              <a:rPr lang="nl-NL" sz="2800" dirty="0">
                <a:solidFill>
                  <a:schemeClr val="bg1"/>
                </a:solidFill>
                <a:cs typeface="Arial" panose="020B0604020202020204" pitchFamily="34" charset="0"/>
              </a:rPr>
              <a:t>Aanstelling alleen na overleg met/instemming van SO, IO, </a:t>
            </a:r>
            <a:r>
              <a:rPr lang="nl-NL" sz="2800" dirty="0" err="1">
                <a:solidFill>
                  <a:schemeClr val="bg1"/>
                </a:solidFill>
                <a:cs typeface="Arial" panose="020B0604020202020204" pitchFamily="34" charset="0"/>
              </a:rPr>
              <a:t>wpb</a:t>
            </a:r>
            <a:endParaRPr lang="nl-NL" sz="28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914400" lvl="1" indent="-457200">
              <a:buFontTx/>
              <a:buChar char="-"/>
            </a:pPr>
            <a:r>
              <a:rPr lang="nl-NL" sz="2800" dirty="0">
                <a:solidFill>
                  <a:schemeClr val="bg1"/>
                </a:solidFill>
                <a:cs typeface="Arial" panose="020B0604020202020204" pitchFamily="34" charset="0"/>
              </a:rPr>
              <a:t>Minimaal 2 dagen p.w. vrijwaren voor de opleiding</a:t>
            </a:r>
          </a:p>
          <a:p>
            <a:pPr marL="914400" lvl="1" indent="-457200">
              <a:buFontTx/>
              <a:buChar char="-"/>
            </a:pPr>
            <a:r>
              <a:rPr lang="nl-NL" sz="2800" dirty="0">
                <a:solidFill>
                  <a:schemeClr val="bg1"/>
                </a:solidFill>
                <a:cs typeface="Arial" panose="020B0604020202020204" pitchFamily="34" charset="0"/>
              </a:rPr>
              <a:t>Niveau 3 max. 0,3 fte, niveau 4 max. 0,4 fte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  <a:cs typeface="Arial" panose="020B0604020202020204" pitchFamily="34" charset="0"/>
              </a:rPr>
              <a:t>Vraag hiernaar bij je directeur/schoolcoördinator!</a:t>
            </a:r>
          </a:p>
          <a:p>
            <a:pPr marL="0" indent="0">
              <a:buNone/>
            </a:pPr>
            <a:endParaRPr lang="nl-NL" sz="28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28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600" dirty="0">
              <a:solidFill>
                <a:srgbClr val="FFFFFF"/>
              </a:solidFill>
            </a:endParaRPr>
          </a:p>
          <a:p>
            <a:endParaRPr lang="nl-NL" sz="2600" dirty="0">
              <a:solidFill>
                <a:srgbClr val="FFFFFF"/>
              </a:solidFill>
            </a:endParaRPr>
          </a:p>
          <a:p>
            <a:endParaRPr lang="nl-NL" dirty="0">
              <a:solidFill>
                <a:srgbClr val="FFFFFF"/>
              </a:solidFill>
            </a:endParaRPr>
          </a:p>
        </p:txBody>
      </p:sp>
      <p:pic>
        <p:nvPicPr>
          <p:cNvPr id="12" name="Afbeelding 11" descr="Afbeelding met tekening&#10;&#10;Automatisch gegenereerde beschrijving">
            <a:extLst>
              <a:ext uri="{FF2B5EF4-FFF2-40B4-BE49-F238E27FC236}">
                <a16:creationId xmlns:a16="http://schemas.microsoft.com/office/drawing/2014/main" id="{E0AADA3F-D82A-4F1A-B264-FEDB69BFD2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590" y="-8623"/>
            <a:ext cx="2363410" cy="83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672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91490" y="365125"/>
            <a:ext cx="3840085" cy="1692794"/>
          </a:xfrm>
        </p:spPr>
        <p:txBody>
          <a:bodyPr>
            <a:normAutofit/>
          </a:bodyPr>
          <a:lstStyle/>
          <a:p>
            <a:r>
              <a:rPr lang="nl-NL" b="1" dirty="0"/>
              <a:t>De Haagse Opleidingsschool</a:t>
            </a:r>
          </a:p>
        </p:txBody>
      </p:sp>
      <p:cxnSp>
        <p:nvCxnSpPr>
          <p:cNvPr id="21" name="Straight Arrow Connector 16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490" y="2316480"/>
            <a:ext cx="3429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491490" y="2575034"/>
            <a:ext cx="3840085" cy="3462228"/>
          </a:xfrm>
        </p:spPr>
        <p:txBody>
          <a:bodyPr>
            <a:normAutofit/>
          </a:bodyPr>
          <a:lstStyle/>
          <a:p>
            <a:r>
              <a:rPr lang="nl-NL" altLang="nl-NL" sz="1600" dirty="0"/>
              <a:t>Samenwerkingsverband van 9 VO-scholen en 3 instituten voor lerarenopleidingen</a:t>
            </a:r>
          </a:p>
          <a:p>
            <a:r>
              <a:rPr lang="nl-NL" altLang="nl-NL" sz="1600" dirty="0"/>
              <a:t>Opgericht in 2018</a:t>
            </a:r>
          </a:p>
          <a:p>
            <a:r>
              <a:rPr lang="nl-NL" altLang="nl-NL" sz="1600" dirty="0"/>
              <a:t>Erkende opleidingsschool (subsidie OCW)</a:t>
            </a:r>
          </a:p>
          <a:p>
            <a:r>
              <a:rPr lang="nl-NL" altLang="nl-NL" sz="1600" dirty="0"/>
              <a:t>Ca. 90 studenten per jaar </a:t>
            </a:r>
          </a:p>
          <a:p>
            <a:pPr marL="685800" lvl="1" indent="-342900"/>
            <a:endParaRPr lang="nl-NL" altLang="nl-NL" sz="1600" dirty="0"/>
          </a:p>
          <a:p>
            <a:pPr marL="342900" lvl="1" indent="0">
              <a:buNone/>
            </a:pPr>
            <a:endParaRPr lang="nl-NL" altLang="nl-NL" sz="1600" dirty="0"/>
          </a:p>
          <a:p>
            <a:pPr marL="0" indent="0">
              <a:buNone/>
            </a:pPr>
            <a:endParaRPr lang="nl-NL" altLang="nl-NL" sz="1600" b="1" dirty="0">
              <a:ea typeface="RijksoverheidSansWebText Bold" pitchFamily="34" charset="0"/>
              <a:cs typeface="RijksoverheidSansWebText Bold" pitchFamily="34" charset="0"/>
            </a:endParaRPr>
          </a:p>
          <a:p>
            <a:pPr marL="109728" indent="0">
              <a:buNone/>
            </a:pPr>
            <a:endParaRPr lang="nl-NL" sz="1600" dirty="0"/>
          </a:p>
        </p:txBody>
      </p:sp>
      <p:pic>
        <p:nvPicPr>
          <p:cNvPr id="9" name="Afbeelding 8" descr="Afbeelding met persoon, groep, binnen, mensen&#10;&#10;Automatisch gegenereerde beschrijving">
            <a:extLst>
              <a:ext uri="{FF2B5EF4-FFF2-40B4-BE49-F238E27FC236}">
                <a16:creationId xmlns:a16="http://schemas.microsoft.com/office/drawing/2014/main" id="{A83AE941-83D9-4675-BB7F-78FC23D7F0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27" r="23087" b="-1"/>
          <a:stretch/>
        </p:blipFill>
        <p:spPr>
          <a:xfrm>
            <a:off x="4409136" y="10"/>
            <a:ext cx="4734863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pic>
        <p:nvPicPr>
          <p:cNvPr id="10" name="Afbeelding 9" descr="Afbeelding met tekening&#10;&#10;Automatisch gegenereerde beschrijving">
            <a:extLst>
              <a:ext uri="{FF2B5EF4-FFF2-40B4-BE49-F238E27FC236}">
                <a16:creationId xmlns:a16="http://schemas.microsoft.com/office/drawing/2014/main" id="{193461F9-9561-493A-B0DC-1FCADA492E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86" y="4644711"/>
            <a:ext cx="3086087" cy="109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123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9ACC69-ADF2-492B-84C5-EA2CC160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07457" y="712268"/>
            <a:ext cx="7807893" cy="1193533"/>
          </a:xfrm>
        </p:spPr>
        <p:txBody>
          <a:bodyPr>
            <a:normAutofit/>
          </a:bodyPr>
          <a:lstStyle/>
          <a:p>
            <a:r>
              <a:rPr lang="nl-NL" b="1">
                <a:solidFill>
                  <a:srgbClr val="FFFFFF"/>
                </a:solidFill>
              </a:rPr>
              <a:t>De HOS-scholen: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AE495E-2AAF-4BC1-87A5-331009D82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743888" y="1709810"/>
            <a:ext cx="7807893" cy="4126782"/>
          </a:xfrm>
        </p:spPr>
        <p:txBody>
          <a:bodyPr>
            <a:normAutofit fontScale="92500" lnSpcReduction="10000"/>
          </a:bodyPr>
          <a:lstStyle/>
          <a:p>
            <a:pPr marL="342900" indent="-342900"/>
            <a:r>
              <a:rPr lang="nl-NL" altLang="nl-NL" sz="2300" dirty="0" err="1">
                <a:solidFill>
                  <a:srgbClr val="FFFFFF"/>
                </a:solidFill>
              </a:rPr>
              <a:t>Segbroek</a:t>
            </a:r>
            <a:r>
              <a:rPr lang="nl-NL" altLang="nl-NL" sz="2300" dirty="0">
                <a:solidFill>
                  <a:srgbClr val="FFFFFF"/>
                </a:solidFill>
              </a:rPr>
              <a:t> College (</a:t>
            </a:r>
            <a:r>
              <a:rPr lang="da-DK" sz="2300" dirty="0">
                <a:solidFill>
                  <a:srgbClr val="FFFFFF"/>
                </a:solidFill>
              </a:rPr>
              <a:t>vmbo-t, havo, vwo)</a:t>
            </a:r>
            <a:endParaRPr lang="nl-NL" altLang="nl-NL" sz="2300" dirty="0">
              <a:solidFill>
                <a:srgbClr val="FFFFFF"/>
              </a:solidFill>
            </a:endParaRPr>
          </a:p>
          <a:p>
            <a:pPr marL="342900" indent="-342900"/>
            <a:r>
              <a:rPr lang="nl-NL" altLang="nl-NL" sz="2300" dirty="0">
                <a:solidFill>
                  <a:srgbClr val="FFFFFF"/>
                </a:solidFill>
              </a:rPr>
              <a:t>‘s-Gravendreef College Leidschendam (vmbo) en </a:t>
            </a:r>
            <a:r>
              <a:rPr lang="nl-NL" altLang="nl-NL" sz="2300" dirty="0" err="1">
                <a:solidFill>
                  <a:srgbClr val="FFFFFF"/>
                </a:solidFill>
              </a:rPr>
              <a:t>Leidschenveen</a:t>
            </a:r>
            <a:r>
              <a:rPr lang="nl-NL" altLang="nl-NL" sz="2300" dirty="0">
                <a:solidFill>
                  <a:srgbClr val="FFFFFF"/>
                </a:solidFill>
              </a:rPr>
              <a:t> (vmbo, havo)</a:t>
            </a:r>
          </a:p>
          <a:p>
            <a:pPr marL="342900" indent="-342900"/>
            <a:r>
              <a:rPr lang="nl-NL" altLang="nl-NL" sz="2300" dirty="0">
                <a:solidFill>
                  <a:srgbClr val="FFFFFF"/>
                </a:solidFill>
              </a:rPr>
              <a:t>Roemer Visscher College (vmbo-</a:t>
            </a:r>
            <a:r>
              <a:rPr lang="nl-NL" altLang="nl-NL" sz="2300" dirty="0" err="1">
                <a:solidFill>
                  <a:srgbClr val="FFFFFF"/>
                </a:solidFill>
              </a:rPr>
              <a:t>bkt</a:t>
            </a:r>
            <a:r>
              <a:rPr lang="nl-NL" altLang="nl-NL" sz="2300" dirty="0">
                <a:solidFill>
                  <a:srgbClr val="FFFFFF"/>
                </a:solidFill>
              </a:rPr>
              <a:t>, </a:t>
            </a:r>
            <a:r>
              <a:rPr lang="nl-NL" altLang="nl-NL" sz="2300" dirty="0" err="1">
                <a:solidFill>
                  <a:srgbClr val="FFFFFF"/>
                </a:solidFill>
              </a:rPr>
              <a:t>lwoo</a:t>
            </a:r>
            <a:r>
              <a:rPr lang="nl-NL" altLang="nl-NL" sz="2300" dirty="0">
                <a:solidFill>
                  <a:srgbClr val="FFFFFF"/>
                </a:solidFill>
              </a:rPr>
              <a:t>)</a:t>
            </a:r>
          </a:p>
          <a:p>
            <a:pPr marL="342900" indent="-342900"/>
            <a:r>
              <a:rPr lang="nl-NL" altLang="nl-NL" sz="2300" dirty="0">
                <a:solidFill>
                  <a:srgbClr val="FFFFFF"/>
                </a:solidFill>
              </a:rPr>
              <a:t>Christelijk Gymnasium </a:t>
            </a:r>
            <a:r>
              <a:rPr lang="nl-NL" altLang="nl-NL" sz="2300" dirty="0" err="1">
                <a:solidFill>
                  <a:srgbClr val="FFFFFF"/>
                </a:solidFill>
              </a:rPr>
              <a:t>Sorghvliet</a:t>
            </a:r>
            <a:r>
              <a:rPr lang="nl-NL" altLang="nl-NL" sz="2300" dirty="0">
                <a:solidFill>
                  <a:srgbClr val="FFFFFF"/>
                </a:solidFill>
              </a:rPr>
              <a:t> (vwo)</a:t>
            </a:r>
          </a:p>
          <a:p>
            <a:pPr marL="342900" indent="-342900"/>
            <a:r>
              <a:rPr lang="nl-NL" altLang="nl-NL" sz="2300" dirty="0" err="1">
                <a:solidFill>
                  <a:srgbClr val="FFFFFF"/>
                </a:solidFill>
              </a:rPr>
              <a:t>Corbulo</a:t>
            </a:r>
            <a:r>
              <a:rPr lang="nl-NL" altLang="nl-NL" sz="2300" dirty="0">
                <a:solidFill>
                  <a:srgbClr val="FFFFFF"/>
                </a:solidFill>
              </a:rPr>
              <a:t> College (vmbo-</a:t>
            </a:r>
            <a:r>
              <a:rPr lang="nl-NL" altLang="nl-NL" sz="2300" dirty="0" err="1">
                <a:solidFill>
                  <a:srgbClr val="FFFFFF"/>
                </a:solidFill>
              </a:rPr>
              <a:t>bk</a:t>
            </a:r>
            <a:r>
              <a:rPr lang="nl-NL" altLang="nl-NL" sz="2300" dirty="0">
                <a:solidFill>
                  <a:srgbClr val="FFFFFF"/>
                </a:solidFill>
              </a:rPr>
              <a:t>, </a:t>
            </a:r>
            <a:r>
              <a:rPr lang="nl-NL" altLang="nl-NL" sz="2300" dirty="0" err="1">
                <a:solidFill>
                  <a:srgbClr val="FFFFFF"/>
                </a:solidFill>
              </a:rPr>
              <a:t>lwoo</a:t>
            </a:r>
            <a:r>
              <a:rPr lang="nl-NL" altLang="nl-NL" sz="2300" dirty="0">
                <a:solidFill>
                  <a:srgbClr val="FFFFFF"/>
                </a:solidFill>
              </a:rPr>
              <a:t>)</a:t>
            </a:r>
          </a:p>
          <a:p>
            <a:pPr marL="342900" indent="-342900"/>
            <a:r>
              <a:rPr lang="nl-NL" altLang="nl-NL" sz="2300" dirty="0">
                <a:solidFill>
                  <a:srgbClr val="FFFFFF"/>
                </a:solidFill>
              </a:rPr>
              <a:t>Heldring College (</a:t>
            </a:r>
            <a:r>
              <a:rPr lang="nl-NL" sz="2300" dirty="0">
                <a:solidFill>
                  <a:srgbClr val="FFFFFF"/>
                </a:solidFill>
              </a:rPr>
              <a:t>vmbo-</a:t>
            </a:r>
            <a:r>
              <a:rPr lang="nl-NL" sz="2300" dirty="0" err="1">
                <a:solidFill>
                  <a:srgbClr val="FFFFFF"/>
                </a:solidFill>
              </a:rPr>
              <a:t>bkt</a:t>
            </a:r>
            <a:r>
              <a:rPr lang="nl-NL" sz="2300" dirty="0">
                <a:solidFill>
                  <a:srgbClr val="FFFFFF"/>
                </a:solidFill>
              </a:rPr>
              <a:t>, </a:t>
            </a:r>
            <a:r>
              <a:rPr lang="nl-NL" sz="2300" dirty="0" err="1">
                <a:solidFill>
                  <a:srgbClr val="FFFFFF"/>
                </a:solidFill>
              </a:rPr>
              <a:t>lwoo</a:t>
            </a:r>
            <a:r>
              <a:rPr lang="nl-NL" sz="2300" dirty="0">
                <a:solidFill>
                  <a:srgbClr val="FFFFFF"/>
                </a:solidFill>
              </a:rPr>
              <a:t>)</a:t>
            </a:r>
            <a:endParaRPr lang="nl-NL" altLang="nl-NL" sz="2300" dirty="0">
              <a:solidFill>
                <a:srgbClr val="FFFFFF"/>
              </a:solidFill>
            </a:endParaRPr>
          </a:p>
          <a:p>
            <a:pPr marL="342900" indent="-342900"/>
            <a:r>
              <a:rPr lang="nl-NL" altLang="nl-NL" sz="2300" dirty="0">
                <a:solidFill>
                  <a:srgbClr val="FFFFFF"/>
                </a:solidFill>
              </a:rPr>
              <a:t>Diamant College (</a:t>
            </a:r>
            <a:r>
              <a:rPr lang="nl-NL" sz="2300" dirty="0">
                <a:solidFill>
                  <a:srgbClr val="FFFFFF"/>
                </a:solidFill>
              </a:rPr>
              <a:t>vmbo-</a:t>
            </a:r>
            <a:r>
              <a:rPr lang="nl-NL" sz="2300" dirty="0" err="1">
                <a:solidFill>
                  <a:srgbClr val="FFFFFF"/>
                </a:solidFill>
              </a:rPr>
              <a:t>bkgt</a:t>
            </a:r>
            <a:r>
              <a:rPr lang="nl-NL" sz="2300" dirty="0">
                <a:solidFill>
                  <a:srgbClr val="FFFFFF"/>
                </a:solidFill>
              </a:rPr>
              <a:t>, </a:t>
            </a:r>
            <a:r>
              <a:rPr lang="nl-NL" sz="2300" dirty="0" err="1">
                <a:solidFill>
                  <a:srgbClr val="FFFFFF"/>
                </a:solidFill>
              </a:rPr>
              <a:t>lwoo</a:t>
            </a:r>
            <a:r>
              <a:rPr lang="nl-NL" sz="2300" dirty="0">
                <a:solidFill>
                  <a:srgbClr val="FFFFFF"/>
                </a:solidFill>
              </a:rPr>
              <a:t>, </a:t>
            </a:r>
            <a:r>
              <a:rPr lang="nl-NL" sz="2300" dirty="0" err="1">
                <a:solidFill>
                  <a:srgbClr val="FFFFFF"/>
                </a:solidFill>
              </a:rPr>
              <a:t>isk</a:t>
            </a:r>
            <a:r>
              <a:rPr lang="nl-NL" sz="2300" dirty="0">
                <a:solidFill>
                  <a:srgbClr val="FFFFFF"/>
                </a:solidFill>
              </a:rPr>
              <a:t>)</a:t>
            </a:r>
          </a:p>
          <a:p>
            <a:pPr marL="342900" indent="-342900"/>
            <a:r>
              <a:rPr lang="nl-NL" sz="2300" dirty="0">
                <a:solidFill>
                  <a:srgbClr val="FFFFFF"/>
                </a:solidFill>
              </a:rPr>
              <a:t>Pieter Groen (vwo, havo, vmbo-t)</a:t>
            </a:r>
          </a:p>
          <a:p>
            <a:pPr marL="342900" indent="-342900"/>
            <a:r>
              <a:rPr lang="nl-NL" altLang="nl-NL" sz="2300" dirty="0">
                <a:solidFill>
                  <a:srgbClr val="FFFFFF"/>
                </a:solidFill>
              </a:rPr>
              <a:t>Dalton Den Haag (havo, vwo, gymnasium, </a:t>
            </a:r>
          </a:p>
          <a:p>
            <a:pPr marL="0" indent="0">
              <a:buNone/>
            </a:pPr>
            <a:r>
              <a:rPr lang="nl-NL" altLang="nl-NL" sz="2300" dirty="0">
                <a:solidFill>
                  <a:srgbClr val="FFFFFF"/>
                </a:solidFill>
              </a:rPr>
              <a:t>     </a:t>
            </a:r>
            <a:r>
              <a:rPr lang="nl-NL" altLang="nl-NL" sz="2300" dirty="0" err="1">
                <a:solidFill>
                  <a:srgbClr val="FFFFFF"/>
                </a:solidFill>
              </a:rPr>
              <a:t>tto</a:t>
            </a:r>
            <a:r>
              <a:rPr lang="nl-NL" altLang="nl-NL" sz="2300" dirty="0">
                <a:solidFill>
                  <a:srgbClr val="FFFFFF"/>
                </a:solidFill>
              </a:rPr>
              <a:t>)</a:t>
            </a:r>
          </a:p>
          <a:p>
            <a:pPr marL="685800" lvl="1" indent="-342900"/>
            <a:endParaRPr lang="nl-NL" altLang="nl-NL" sz="2300" dirty="0">
              <a:solidFill>
                <a:srgbClr val="FFFFFF"/>
              </a:solidFill>
            </a:endParaRPr>
          </a:p>
          <a:p>
            <a:pPr marL="342900" lvl="1" indent="0">
              <a:buNone/>
            </a:pPr>
            <a:endParaRPr lang="nl-NL" altLang="nl-NL" sz="23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nl-NL" altLang="nl-NL" b="1" dirty="0">
              <a:solidFill>
                <a:srgbClr val="FFFFFF"/>
              </a:solidFill>
              <a:ea typeface="RijksoverheidSansWebText Bold" pitchFamily="34" charset="0"/>
              <a:cs typeface="RijksoverheidSansWebText Bold" pitchFamily="34" charset="0"/>
            </a:endParaRPr>
          </a:p>
          <a:p>
            <a:pPr marL="109728" indent="0">
              <a:buNone/>
            </a:pPr>
            <a:endParaRPr lang="nl-NL" dirty="0">
              <a:solidFill>
                <a:srgbClr val="FFFFFF"/>
              </a:solidFill>
            </a:endParaRPr>
          </a:p>
        </p:txBody>
      </p:sp>
      <p:pic>
        <p:nvPicPr>
          <p:cNvPr id="5" name="Afbeelding 4" descr="Afbeelding met tekening, kamer&#10;&#10;Automatisch gegenereerde beschrijving">
            <a:extLst>
              <a:ext uri="{FF2B5EF4-FFF2-40B4-BE49-F238E27FC236}">
                <a16:creationId xmlns:a16="http://schemas.microsoft.com/office/drawing/2014/main" id="{FC04971F-E06E-437D-AC07-80F05CB16A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933056"/>
            <a:ext cx="2737989" cy="2737989"/>
          </a:xfrm>
          <a:prstGeom prst="rect">
            <a:avLst/>
          </a:prstGeom>
        </p:spPr>
      </p:pic>
      <p:pic>
        <p:nvPicPr>
          <p:cNvPr id="7" name="Afbeelding 6" descr="Afbeelding met tekening&#10;&#10;Automatisch gegenereerde beschrijving">
            <a:extLst>
              <a:ext uri="{FF2B5EF4-FFF2-40B4-BE49-F238E27FC236}">
                <a16:creationId xmlns:a16="http://schemas.microsoft.com/office/drawing/2014/main" id="{C69180B7-9A3C-4A4B-A01A-66B98E30B2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590" y="-8623"/>
            <a:ext cx="2363410" cy="83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343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9ACC69-ADF2-492B-84C5-EA2CC160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07457" y="712268"/>
            <a:ext cx="7807893" cy="1193533"/>
          </a:xfrm>
        </p:spPr>
        <p:txBody>
          <a:bodyPr>
            <a:normAutofit/>
          </a:bodyPr>
          <a:lstStyle/>
          <a:p>
            <a:r>
              <a:rPr lang="nl-NL" b="1">
                <a:solidFill>
                  <a:srgbClr val="FFFFFF"/>
                </a:solidFill>
              </a:rPr>
              <a:t>De HOS-instituten: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AE495E-2AAF-4BC1-87A5-331009D82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707457" y="2050181"/>
            <a:ext cx="7807893" cy="4126782"/>
          </a:xfrm>
        </p:spPr>
        <p:txBody>
          <a:bodyPr>
            <a:normAutofit/>
          </a:bodyPr>
          <a:lstStyle/>
          <a:p>
            <a:pPr marL="342900" indent="-342900"/>
            <a:r>
              <a:rPr lang="nl-NL" altLang="nl-NL" sz="2600" dirty="0">
                <a:solidFill>
                  <a:srgbClr val="FFFFFF"/>
                </a:solidFill>
              </a:rPr>
              <a:t>Hogeschool Rotterdam </a:t>
            </a:r>
          </a:p>
          <a:p>
            <a:pPr marL="0" indent="0">
              <a:buNone/>
            </a:pPr>
            <a:r>
              <a:rPr lang="nl-NL" altLang="nl-NL" sz="2600" dirty="0">
                <a:solidFill>
                  <a:srgbClr val="FFFFFF"/>
                </a:solidFill>
              </a:rPr>
              <a:t>	Instituut voor Lerarenopleidingen</a:t>
            </a:r>
          </a:p>
          <a:p>
            <a:pPr marL="342900" indent="-342900"/>
            <a:r>
              <a:rPr lang="nl-NL" altLang="nl-NL" sz="2600" dirty="0">
                <a:solidFill>
                  <a:srgbClr val="FFFFFF"/>
                </a:solidFill>
              </a:rPr>
              <a:t>Universiteit Leiden </a:t>
            </a:r>
          </a:p>
          <a:p>
            <a:pPr marL="0" indent="0">
              <a:buNone/>
            </a:pPr>
            <a:r>
              <a:rPr lang="nl-NL" altLang="nl-NL" sz="2600" dirty="0">
                <a:solidFill>
                  <a:srgbClr val="FFFFFF"/>
                </a:solidFill>
              </a:rPr>
              <a:t>	ICLON</a:t>
            </a:r>
          </a:p>
          <a:p>
            <a:pPr marL="342900" indent="-342900"/>
            <a:r>
              <a:rPr lang="nl-NL" altLang="nl-NL" sz="2600" dirty="0">
                <a:solidFill>
                  <a:srgbClr val="FFFFFF"/>
                </a:solidFill>
              </a:rPr>
              <a:t>TU Delft </a:t>
            </a:r>
          </a:p>
          <a:p>
            <a:pPr marL="0" indent="0">
              <a:buNone/>
            </a:pPr>
            <a:r>
              <a:rPr lang="nl-NL" altLang="nl-NL" sz="2600" dirty="0">
                <a:solidFill>
                  <a:srgbClr val="FFFFFF"/>
                </a:solidFill>
              </a:rPr>
              <a:t>	SEC</a:t>
            </a:r>
          </a:p>
          <a:p>
            <a:pPr marL="685800" lvl="1" indent="-342900"/>
            <a:endParaRPr lang="nl-NL" altLang="nl-NL" sz="23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nl-NL" altLang="nl-NL" b="1" dirty="0">
              <a:solidFill>
                <a:srgbClr val="FFFFFF"/>
              </a:solidFill>
              <a:ea typeface="RijksoverheidSansWebText Bold" pitchFamily="34" charset="0"/>
              <a:cs typeface="RijksoverheidSansWebText Bold" pitchFamily="34" charset="0"/>
            </a:endParaRPr>
          </a:p>
          <a:p>
            <a:pPr marL="109728" indent="0">
              <a:buNone/>
            </a:pPr>
            <a:endParaRPr lang="nl-NL" dirty="0">
              <a:solidFill>
                <a:srgbClr val="FFFFFF"/>
              </a:solidFill>
            </a:endParaRPr>
          </a:p>
        </p:txBody>
      </p:sp>
      <p:pic>
        <p:nvPicPr>
          <p:cNvPr id="7" name="Afbeelding 6" descr="Afbeelding met tekening&#10;&#10;Automatisch gegenereerde beschrijving">
            <a:extLst>
              <a:ext uri="{FF2B5EF4-FFF2-40B4-BE49-F238E27FC236}">
                <a16:creationId xmlns:a16="http://schemas.microsoft.com/office/drawing/2014/main" id="{C69180B7-9A3C-4A4B-A01A-66B98E30B2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590" y="-8623"/>
            <a:ext cx="2363410" cy="83494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ADBCABE-8B86-4530-92A6-9266BFFBA0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758" y="3876283"/>
            <a:ext cx="2673498" cy="267349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A9F8EDBC-680B-41C5-B10E-7568C8D4D78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213" y="1709662"/>
            <a:ext cx="1638300" cy="163830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D1D7D720-8CE5-474C-8A68-E508F13CEA83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7" t="26996" r="10906" b="19393"/>
          <a:stretch/>
        </p:blipFill>
        <p:spPr bwMode="auto">
          <a:xfrm>
            <a:off x="628650" y="5403864"/>
            <a:ext cx="2454275" cy="11508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B56304EA-657A-473D-ADC3-EE44F0907C4F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739" y="5595376"/>
            <a:ext cx="2454275" cy="95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617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9ACC69-ADF2-492B-84C5-EA2CC160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07457" y="712268"/>
            <a:ext cx="7807893" cy="1193533"/>
          </a:xfrm>
        </p:spPr>
        <p:txBody>
          <a:bodyPr>
            <a:normAutofit/>
          </a:bodyPr>
          <a:lstStyle/>
          <a:p>
            <a:r>
              <a:rPr lang="nl-NL" b="1">
                <a:solidFill>
                  <a:srgbClr val="FFFFFF"/>
                </a:solidFill>
              </a:rPr>
              <a:t>Wat is samen opleiden?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AE495E-2AAF-4BC1-87A5-331009D82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707457" y="2050181"/>
            <a:ext cx="7807893" cy="4126782"/>
          </a:xfrm>
        </p:spPr>
        <p:txBody>
          <a:bodyPr>
            <a:normAutofit/>
          </a:bodyPr>
          <a:lstStyle/>
          <a:p>
            <a:pPr marL="342900" indent="-342900"/>
            <a:r>
              <a:rPr lang="nl-NL" altLang="nl-NL" sz="2600">
                <a:solidFill>
                  <a:srgbClr val="FFFFFF"/>
                </a:solidFill>
              </a:rPr>
              <a:t>Opleiden van nieuwe docenten (hbo en wo)</a:t>
            </a:r>
          </a:p>
          <a:p>
            <a:pPr marL="342900" indent="-342900"/>
            <a:r>
              <a:rPr lang="nl-NL" altLang="nl-NL" sz="2600">
                <a:solidFill>
                  <a:srgbClr val="FFFFFF"/>
                </a:solidFill>
              </a:rPr>
              <a:t>Door scholen en lerarenopleidingen samen</a:t>
            </a:r>
          </a:p>
          <a:p>
            <a:pPr marL="342900" indent="-342900"/>
            <a:r>
              <a:rPr lang="nl-NL" altLang="nl-NL" sz="2600">
                <a:solidFill>
                  <a:srgbClr val="FFFFFF"/>
                </a:solidFill>
              </a:rPr>
              <a:t>In een opleidingsschool (het samenwerkingsverband tussen scholen en lerarenopleidingen)</a:t>
            </a:r>
          </a:p>
          <a:p>
            <a:pPr marL="342900" indent="-342900"/>
            <a:r>
              <a:rPr lang="nl-NL" altLang="nl-NL" sz="2600">
                <a:solidFill>
                  <a:srgbClr val="FFFFFF"/>
                </a:solidFill>
              </a:rPr>
              <a:t>Voor een belangrijk deel in de praktijk (40-50% van het curriculum, via het opleidingsprogramma van de opleidingsschool)</a:t>
            </a:r>
          </a:p>
          <a:p>
            <a:pPr marL="0" indent="0">
              <a:buNone/>
            </a:pPr>
            <a:endParaRPr lang="nl-NL" altLang="nl-NL" b="1">
              <a:solidFill>
                <a:srgbClr val="FFFFFF"/>
              </a:solidFill>
              <a:ea typeface="RijksoverheidSansWebText Bold" pitchFamily="34" charset="0"/>
              <a:cs typeface="RijksoverheidSansWebText Bold" pitchFamily="34" charset="0"/>
            </a:endParaRPr>
          </a:p>
          <a:p>
            <a:pPr marL="109728" indent="0">
              <a:buNone/>
            </a:pPr>
            <a:endParaRPr lang="nl-NL">
              <a:solidFill>
                <a:srgbClr val="FFFFFF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04C30FD-CA19-41F8-9A91-E0173EE26A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084" y="4576053"/>
            <a:ext cx="1613219" cy="2283116"/>
          </a:xfrm>
          <a:prstGeom prst="rect">
            <a:avLst/>
          </a:prstGeom>
        </p:spPr>
      </p:pic>
      <p:pic>
        <p:nvPicPr>
          <p:cNvPr id="7" name="Afbeelding 6" descr="Afbeelding met tekening&#10;&#10;Automatisch gegenereerde beschrijving">
            <a:extLst>
              <a:ext uri="{FF2B5EF4-FFF2-40B4-BE49-F238E27FC236}">
                <a16:creationId xmlns:a16="http://schemas.microsoft.com/office/drawing/2014/main" id="{C69180B7-9A3C-4A4B-A01A-66B98E30B2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590" y="-8623"/>
            <a:ext cx="2363410" cy="83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528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9ACC69-ADF2-492B-84C5-EA2CC160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18265DD-2BF4-4A23-93DE-A6636D197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457" y="712268"/>
            <a:ext cx="7807893" cy="1193533"/>
          </a:xfrm>
        </p:spPr>
        <p:txBody>
          <a:bodyPr>
            <a:normAutofit/>
          </a:bodyPr>
          <a:lstStyle/>
          <a:p>
            <a:r>
              <a:rPr lang="nl-NL" b="1">
                <a:solidFill>
                  <a:srgbClr val="FFFFFF"/>
                </a:solidFill>
              </a:rPr>
              <a:t>Waarom samen opleiden?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AE495E-2AAF-4BC1-87A5-331009D82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ACF9EC4B-DAB3-413E-A8CD-CC6A2A478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457" y="2050181"/>
            <a:ext cx="7807893" cy="4126782"/>
          </a:xfrm>
        </p:spPr>
        <p:txBody>
          <a:bodyPr>
            <a:normAutofit/>
          </a:bodyPr>
          <a:lstStyle/>
          <a:p>
            <a:pPr lvl="0"/>
            <a:r>
              <a:rPr lang="nl-NL" sz="2600">
                <a:solidFill>
                  <a:srgbClr val="FFFFFF"/>
                </a:solidFill>
              </a:rPr>
              <a:t>Lerarentekort (kwalitatief en kwantitatief)</a:t>
            </a:r>
          </a:p>
          <a:p>
            <a:pPr lvl="0"/>
            <a:r>
              <a:rPr lang="nl-NL" sz="2600">
                <a:solidFill>
                  <a:srgbClr val="FFFFFF"/>
                </a:solidFill>
              </a:rPr>
              <a:t>Betere aansluiting lerarenopleiding op praktijk, meer invloed werkveld op opleiding</a:t>
            </a:r>
          </a:p>
          <a:p>
            <a:pPr lvl="0"/>
            <a:r>
              <a:rPr lang="nl-NL" sz="2600">
                <a:solidFill>
                  <a:srgbClr val="FFFFFF"/>
                </a:solidFill>
              </a:rPr>
              <a:t>Geen ‘eigen’ lerarenopleiding in Den Haag</a:t>
            </a:r>
          </a:p>
          <a:p>
            <a:pPr lvl="0"/>
            <a:r>
              <a:rPr lang="nl-NL" sz="2600">
                <a:solidFill>
                  <a:srgbClr val="FFFFFF"/>
                </a:solidFill>
              </a:rPr>
              <a:t>Lerende cultuur en schoolontwikkeling</a:t>
            </a:r>
          </a:p>
          <a:p>
            <a:pPr lvl="0"/>
            <a:r>
              <a:rPr lang="nl-NL" sz="2600">
                <a:solidFill>
                  <a:srgbClr val="FFFFFF"/>
                </a:solidFill>
              </a:rPr>
              <a:t>Verbeteren van het leren en de resultaten van leerlingen</a:t>
            </a:r>
          </a:p>
          <a:p>
            <a:r>
              <a:rPr lang="nl-NL" sz="2600">
                <a:solidFill>
                  <a:srgbClr val="FFFFFF"/>
                </a:solidFill>
              </a:rPr>
              <a:t>Vermindering uitval startende docenten</a:t>
            </a:r>
          </a:p>
          <a:p>
            <a:pPr marL="0" lvl="0" indent="0">
              <a:buNone/>
            </a:pPr>
            <a:endParaRPr lang="nl-NL" sz="2600">
              <a:solidFill>
                <a:srgbClr val="FFFFFF"/>
              </a:solidFill>
            </a:endParaRPr>
          </a:p>
          <a:p>
            <a:endParaRPr lang="nl-NL">
              <a:solidFill>
                <a:srgbClr val="FFFFFF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7EEBA05-047F-44AF-88BC-65F05BD0AD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4797152"/>
            <a:ext cx="1889379" cy="1897385"/>
          </a:xfrm>
          <a:prstGeom prst="rect">
            <a:avLst/>
          </a:prstGeom>
        </p:spPr>
      </p:pic>
      <p:pic>
        <p:nvPicPr>
          <p:cNvPr id="7" name="Afbeelding 6" descr="Afbeelding met tekening&#10;&#10;Automatisch gegenereerde beschrijving">
            <a:extLst>
              <a:ext uri="{FF2B5EF4-FFF2-40B4-BE49-F238E27FC236}">
                <a16:creationId xmlns:a16="http://schemas.microsoft.com/office/drawing/2014/main" id="{6E809471-DD94-49CD-BB2D-A9464C01CB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590" y="-8623"/>
            <a:ext cx="2363410" cy="83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741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9ACC69-ADF2-492B-84C5-EA2CC160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18265DD-2BF4-4A23-93DE-A6636D197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457" y="712268"/>
            <a:ext cx="7807893" cy="1193533"/>
          </a:xfrm>
        </p:spPr>
        <p:txBody>
          <a:bodyPr>
            <a:normAutofit/>
          </a:bodyPr>
          <a:lstStyle/>
          <a:p>
            <a:r>
              <a:rPr lang="nl-NL" b="1">
                <a:solidFill>
                  <a:srgbClr val="FFFFFF"/>
                </a:solidFill>
              </a:rPr>
              <a:t>Waar staat de HOS voor?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AE495E-2AAF-4BC1-87A5-331009D82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ACF9EC4B-DAB3-413E-A8CD-CC6A2A478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457" y="2050181"/>
            <a:ext cx="7807893" cy="4126782"/>
          </a:xfrm>
        </p:spPr>
        <p:txBody>
          <a:bodyPr>
            <a:normAutofit/>
          </a:bodyPr>
          <a:lstStyle/>
          <a:p>
            <a:r>
              <a:rPr lang="nl-NL" sz="2600" dirty="0">
                <a:solidFill>
                  <a:srgbClr val="FFFFFF"/>
                </a:solidFill>
              </a:rPr>
              <a:t>Leren lesgeven in een vernieuwende omgeving (21st </a:t>
            </a:r>
            <a:r>
              <a:rPr lang="nl-NL" sz="2600" dirty="0" err="1">
                <a:solidFill>
                  <a:srgbClr val="FFFFFF"/>
                </a:solidFill>
              </a:rPr>
              <a:t>century</a:t>
            </a:r>
            <a:r>
              <a:rPr lang="nl-NL" sz="2600" dirty="0">
                <a:solidFill>
                  <a:srgbClr val="FFFFFF"/>
                </a:solidFill>
              </a:rPr>
              <a:t> skills, met speciale aandacht voor digitale vaardigheden) </a:t>
            </a:r>
          </a:p>
          <a:p>
            <a:r>
              <a:rPr lang="nl-NL" sz="2600" dirty="0">
                <a:solidFill>
                  <a:srgbClr val="FFFFFF"/>
                </a:solidFill>
              </a:rPr>
              <a:t>Professionele leergemeenschappen als bron voor onderwijsvernieuwing en persoonlijke ontwikkeling</a:t>
            </a:r>
          </a:p>
          <a:p>
            <a:r>
              <a:rPr lang="nl-NL" sz="2600" dirty="0">
                <a:solidFill>
                  <a:srgbClr val="FFFFFF"/>
                </a:solidFill>
              </a:rPr>
              <a:t>Kweekvijver voor talent</a:t>
            </a:r>
          </a:p>
          <a:p>
            <a:r>
              <a:rPr lang="nl-NL" sz="2600" dirty="0">
                <a:solidFill>
                  <a:srgbClr val="FFFFFF"/>
                </a:solidFill>
              </a:rPr>
              <a:t>Samen verantwoordelijk voor                                  opleiden, begeleiden en beoordelen</a:t>
            </a:r>
          </a:p>
          <a:p>
            <a:endParaRPr lang="nl-NL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600" dirty="0">
              <a:solidFill>
                <a:srgbClr val="FFFFFF"/>
              </a:solidFill>
            </a:endParaRPr>
          </a:p>
          <a:p>
            <a:endParaRPr lang="nl-NL" sz="2600" dirty="0">
              <a:solidFill>
                <a:srgbClr val="FFFFFF"/>
              </a:solidFill>
            </a:endParaRPr>
          </a:p>
          <a:p>
            <a:endParaRPr lang="nl-NL" dirty="0">
              <a:solidFill>
                <a:srgbClr val="FFFFFF"/>
              </a:solidFill>
            </a:endParaRPr>
          </a:p>
        </p:txBody>
      </p:sp>
      <p:pic>
        <p:nvPicPr>
          <p:cNvPr id="1026" name="Picture 2" descr="Afbeeldingsresultaten voor innovatie">
            <a:extLst>
              <a:ext uri="{FF2B5EF4-FFF2-40B4-BE49-F238E27FC236}">
                <a16:creationId xmlns:a16="http://schemas.microsoft.com/office/drawing/2014/main" id="{2F3B137A-0BBD-492E-B502-935E030F5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776" y="4598632"/>
            <a:ext cx="3151223" cy="225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fbeelding 11" descr="Afbeelding met tekening&#10;&#10;Automatisch gegenereerde beschrijving">
            <a:extLst>
              <a:ext uri="{FF2B5EF4-FFF2-40B4-BE49-F238E27FC236}">
                <a16:creationId xmlns:a16="http://schemas.microsoft.com/office/drawing/2014/main" id="{E0AADA3F-D82A-4F1A-B264-FEDB69BFD2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590" y="-8623"/>
            <a:ext cx="2363410" cy="83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070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9ACC69-ADF2-492B-84C5-EA2CC160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AE495E-2AAF-4BC1-87A5-331009D82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Afbeelding 11" descr="Afbeelding met tekening&#10;&#10;Automatisch gegenereerde beschrijving">
            <a:extLst>
              <a:ext uri="{FF2B5EF4-FFF2-40B4-BE49-F238E27FC236}">
                <a16:creationId xmlns:a16="http://schemas.microsoft.com/office/drawing/2014/main" id="{E0AADA3F-D82A-4F1A-B264-FEDB69BFD2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590" y="-8623"/>
            <a:ext cx="2363410" cy="834947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DC39C708-AD72-722C-0052-4BE3415767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98431" y="-8624"/>
            <a:ext cx="1201429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25D42E36-400D-B2C7-7618-002E4D2DB8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4552268"/>
              </p:ext>
            </p:extLst>
          </p:nvPr>
        </p:nvGraphicFramePr>
        <p:xfrm>
          <a:off x="-198431" y="-8623"/>
          <a:ext cx="9342431" cy="6598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9075101" imgH="6415694" progId="Acrobat.Document.DC">
                  <p:embed/>
                </p:oleObj>
              </mc:Choice>
              <mc:Fallback>
                <p:oleObj name="Acrobat Document" r:id="rId3" imgW="9075101" imgH="6415694" progId="Acrobat.Document.DC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25D42E36-400D-B2C7-7618-002E4D2DB8B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98431" y="-8623"/>
                        <a:ext cx="9342431" cy="65987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64369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9ACC69-ADF2-492B-84C5-EA2CC160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18265DD-2BF4-4A23-93DE-A6636D197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457" y="712268"/>
            <a:ext cx="7807893" cy="1193533"/>
          </a:xfrm>
        </p:spPr>
        <p:txBody>
          <a:bodyPr>
            <a:normAutofit/>
          </a:bodyPr>
          <a:lstStyle/>
          <a:p>
            <a:r>
              <a:rPr lang="nl-NL" b="1">
                <a:solidFill>
                  <a:srgbClr val="FFFFFF"/>
                </a:solidFill>
              </a:rPr>
              <a:t>Het HOS-opleidingsprogramma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AE495E-2AAF-4BC1-87A5-331009D82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Afbeelding 11" descr="Afbeelding met tekening&#10;&#10;Automatisch gegenereerde beschrijving">
            <a:extLst>
              <a:ext uri="{FF2B5EF4-FFF2-40B4-BE49-F238E27FC236}">
                <a16:creationId xmlns:a16="http://schemas.microsoft.com/office/drawing/2014/main" id="{E0AADA3F-D82A-4F1A-B264-FEDB69BFD2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590" y="-8623"/>
            <a:ext cx="2363410" cy="834947"/>
          </a:xfrm>
          <a:prstGeom prst="rect">
            <a:avLst/>
          </a:prstGeom>
        </p:spPr>
      </p:pic>
      <p:pic>
        <p:nvPicPr>
          <p:cNvPr id="5" name="Afbeelding 4" descr="Afbeelding met persoon, groep, binnen, mensen&#10;&#10;Automatisch gegenereerde beschrijving">
            <a:extLst>
              <a:ext uri="{FF2B5EF4-FFF2-40B4-BE49-F238E27FC236}">
                <a16:creationId xmlns:a16="http://schemas.microsoft.com/office/drawing/2014/main" id="{2B49EC26-D94E-456E-9A85-3AAB91B4F5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" b="59451"/>
          <a:stretch/>
        </p:blipFill>
        <p:spPr>
          <a:xfrm>
            <a:off x="-10845" y="4562367"/>
            <a:ext cx="9144000" cy="2304256"/>
          </a:xfrm>
          <a:prstGeom prst="rect">
            <a:avLst/>
          </a:prstGeom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ACF9EC4B-DAB3-413E-A8CD-CC6A2A478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612" y="1740724"/>
            <a:ext cx="7807893" cy="5117276"/>
          </a:xfrm>
        </p:spPr>
        <p:txBody>
          <a:bodyPr>
            <a:normAutofit/>
          </a:bodyPr>
          <a:lstStyle/>
          <a:p>
            <a:r>
              <a:rPr lang="nl-NL" sz="2600" dirty="0">
                <a:solidFill>
                  <a:srgbClr val="FFFFFF"/>
                </a:solidFill>
              </a:rPr>
              <a:t>Werkplekleren op school</a:t>
            </a:r>
          </a:p>
          <a:p>
            <a:r>
              <a:rPr lang="nl-NL" sz="2600" dirty="0">
                <a:solidFill>
                  <a:srgbClr val="FFFFFF"/>
                </a:solidFill>
              </a:rPr>
              <a:t>Gezamenlijk op HOS-niveau (op wisselende HOS-locaties):</a:t>
            </a:r>
          </a:p>
          <a:p>
            <a:pPr lvl="1"/>
            <a:r>
              <a:rPr lang="nl-NL" sz="2300" dirty="0">
                <a:solidFill>
                  <a:srgbClr val="FFFFFF"/>
                </a:solidFill>
              </a:rPr>
              <a:t>Praktijkdagen en intervisie</a:t>
            </a:r>
          </a:p>
          <a:p>
            <a:pPr lvl="1"/>
            <a:r>
              <a:rPr lang="nl-NL" sz="2300" dirty="0" err="1">
                <a:solidFill>
                  <a:srgbClr val="FFFFFF"/>
                </a:solidFill>
              </a:rPr>
              <a:t>Innomo’s</a:t>
            </a:r>
            <a:r>
              <a:rPr lang="nl-NL" sz="2300" dirty="0">
                <a:solidFill>
                  <a:srgbClr val="FFFFFF"/>
                </a:solidFill>
              </a:rPr>
              <a:t> : innovatieve modules voor studenten, docenten, opleiders, begeleiders en leidinggevenden </a:t>
            </a:r>
          </a:p>
          <a:p>
            <a:pPr lvl="1"/>
            <a:r>
              <a:rPr lang="nl-NL" sz="2300" dirty="0">
                <a:solidFill>
                  <a:srgbClr val="FFFFFF"/>
                </a:solidFill>
              </a:rPr>
              <a:t>On-</a:t>
            </a:r>
            <a:r>
              <a:rPr lang="nl-NL" sz="2300" dirty="0" err="1">
                <a:solidFill>
                  <a:srgbClr val="FFFFFF"/>
                </a:solidFill>
              </a:rPr>
              <a:t>demand</a:t>
            </a:r>
            <a:r>
              <a:rPr lang="nl-NL" sz="2300" dirty="0">
                <a:solidFill>
                  <a:srgbClr val="FFFFFF"/>
                </a:solidFill>
              </a:rPr>
              <a:t> programma (</a:t>
            </a:r>
            <a:r>
              <a:rPr lang="nl-NL" sz="2300" dirty="0" err="1">
                <a:solidFill>
                  <a:srgbClr val="FFFFFF"/>
                </a:solidFill>
              </a:rPr>
              <a:t>just</a:t>
            </a:r>
            <a:r>
              <a:rPr lang="nl-NL" sz="2300" dirty="0">
                <a:solidFill>
                  <a:srgbClr val="FFFFFF"/>
                </a:solidFill>
              </a:rPr>
              <a:t> in time)</a:t>
            </a:r>
          </a:p>
          <a:p>
            <a:pPr marL="0" indent="0">
              <a:buNone/>
            </a:pPr>
            <a:endParaRPr lang="nl-NL" sz="2000" i="1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nl-NL" sz="2000" i="1" dirty="0">
              <a:solidFill>
                <a:srgbClr val="FFFFFF"/>
              </a:solidFill>
            </a:endParaRPr>
          </a:p>
          <a:p>
            <a:pPr marL="0" indent="0" algn="ctr">
              <a:buNone/>
            </a:pPr>
            <a:endParaRPr lang="nl-NL" sz="2000" i="1" dirty="0">
              <a:ln>
                <a:solidFill>
                  <a:schemeClr val="bg1">
                    <a:lumMod val="65000"/>
                  </a:schemeClr>
                </a:solidFill>
              </a:ln>
              <a:solidFill>
                <a:srgbClr val="FFFFFF"/>
              </a:solidFill>
            </a:endParaRPr>
          </a:p>
          <a:p>
            <a:pPr marL="0" indent="0" algn="ctr">
              <a:buNone/>
            </a:pPr>
            <a:endParaRPr lang="nl-NL" sz="2000" i="1" dirty="0">
              <a:ln>
                <a:solidFill>
                  <a:schemeClr val="bg1">
                    <a:lumMod val="65000"/>
                  </a:schemeClr>
                </a:solidFill>
              </a:ln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nl-NL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600" dirty="0">
              <a:solidFill>
                <a:srgbClr val="FFFFFF"/>
              </a:solidFill>
            </a:endParaRPr>
          </a:p>
          <a:p>
            <a:endParaRPr lang="nl-NL" sz="2600" dirty="0">
              <a:solidFill>
                <a:srgbClr val="FFFFFF"/>
              </a:solidFill>
            </a:endParaRPr>
          </a:p>
          <a:p>
            <a:endParaRPr lang="nl-N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94485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gment">
  <a:themeElements>
    <a:clrScheme name="Segment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gment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gment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120db85-441e-42a3-bab9-e9a276ce89bf">
      <Terms xmlns="http://schemas.microsoft.com/office/infopath/2007/PartnerControls"/>
    </lcf76f155ced4ddcb4097134ff3c332f>
    <TaxCatchAll xmlns="99f0c4ec-a847-482b-94fc-044cee923c1d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65A8735F8D404BBDB3007C51A1280E" ma:contentTypeVersion="18" ma:contentTypeDescription="Een nieuw document maken." ma:contentTypeScope="" ma:versionID="b56771be2cdc638e3064e9c90ebbb910">
  <xsd:schema xmlns:xsd="http://www.w3.org/2001/XMLSchema" xmlns:xs="http://www.w3.org/2001/XMLSchema" xmlns:p="http://schemas.microsoft.com/office/2006/metadata/properties" xmlns:ns2="2120db85-441e-42a3-bab9-e9a276ce89bf" xmlns:ns3="99f0c4ec-a847-482b-94fc-044cee923c1d" targetNamespace="http://schemas.microsoft.com/office/2006/metadata/properties" ma:root="true" ma:fieldsID="0b5ad4ca78597d3a9ed0529639504f5e" ns2:_="" ns3:_="">
    <xsd:import namespace="2120db85-441e-42a3-bab9-e9a276ce89bf"/>
    <xsd:import namespace="99f0c4ec-a847-482b-94fc-044cee923c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3:TaxCatchAll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20db85-441e-42a3-bab9-e9a276ce89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Afbeeldingtags" ma:readOnly="false" ma:fieldId="{5cf76f15-5ced-4ddc-b409-7134ff3c332f}" ma:taxonomyMulti="true" ma:sspId="91848331-72c9-4a76-a340-df6ee2e3d20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f0c4ec-a847-482b-94fc-044cee923c1d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446ba95f-1b08-4294-97ea-1198d2d886ff}" ma:internalName="TaxCatchAll" ma:showField="CatchAllData" ma:web="99f0c4ec-a847-482b-94fc-044cee923c1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3240D96-8B71-49DB-85E0-99ADA602D89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0546800-7D3D-4CBC-9E6C-9B971C8B61DB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purl.org/dc/dcmitype/"/>
    <ds:schemaRef ds:uri="2120db85-441e-42a3-bab9-e9a276ce89bf"/>
    <ds:schemaRef ds:uri="http://www.w3.org/XML/1998/namespace"/>
    <ds:schemaRef ds:uri="http://purl.org/dc/elements/1.1/"/>
    <ds:schemaRef ds:uri="http://schemas.microsoft.com/office/infopath/2007/PartnerControls"/>
    <ds:schemaRef ds:uri="99f0c4ec-a847-482b-94fc-044cee923c1d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20B8C006-27C3-4274-B0C4-7077B53E4A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120db85-441e-42a3-bab9-e9a276ce89bf"/>
    <ds:schemaRef ds:uri="99f0c4ec-a847-482b-94fc-044cee923c1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691</Words>
  <Application>Microsoft Office PowerPoint</Application>
  <PresentationFormat>Diavoorstelling (4:3)</PresentationFormat>
  <Paragraphs>138</Paragraphs>
  <Slides>17</Slides>
  <Notes>0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2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6" baseType="lpstr">
      <vt:lpstr>Arial</vt:lpstr>
      <vt:lpstr>Barlow</vt:lpstr>
      <vt:lpstr>Calibri</vt:lpstr>
      <vt:lpstr>Calibri Light</vt:lpstr>
      <vt:lpstr>Century Gothic</vt:lpstr>
      <vt:lpstr>Wingdings 3</vt:lpstr>
      <vt:lpstr>1_Office-thema</vt:lpstr>
      <vt:lpstr>Segment</vt:lpstr>
      <vt:lpstr>Adobe Acrobat Document</vt:lpstr>
      <vt:lpstr>PowerPoint-presentatie</vt:lpstr>
      <vt:lpstr>De Haagse Opleidingsschool</vt:lpstr>
      <vt:lpstr>De HOS-scholen:</vt:lpstr>
      <vt:lpstr>De HOS-instituten:</vt:lpstr>
      <vt:lpstr>Wat is samen opleiden?</vt:lpstr>
      <vt:lpstr>Waarom samen opleiden?</vt:lpstr>
      <vt:lpstr>Waar staat de HOS voor?</vt:lpstr>
      <vt:lpstr>PowerPoint-presentatie</vt:lpstr>
      <vt:lpstr>Het HOS-opleidingsprogramma</vt:lpstr>
      <vt:lpstr>PowerPoint-presentatie</vt:lpstr>
      <vt:lpstr>PowerPoint-presentatie</vt:lpstr>
      <vt:lpstr>Kwaliteitsborging</vt:lpstr>
      <vt:lpstr>Eisen en professionalisering</vt:lpstr>
      <vt:lpstr>Facilitering</vt:lpstr>
      <vt:lpstr>Personeelsbeleid</vt:lpstr>
      <vt:lpstr>Hoe krijg je zicht op de HOS in de praktijk?</vt:lpstr>
      <vt:lpstr>Studenten met een kleine aanstelling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Esther de Ruijter</dc:creator>
  <cp:lastModifiedBy>Judith de Ruijter</cp:lastModifiedBy>
  <cp:revision>3</cp:revision>
  <dcterms:created xsi:type="dcterms:W3CDTF">2020-02-14T14:40:00Z</dcterms:created>
  <dcterms:modified xsi:type="dcterms:W3CDTF">2023-06-28T11:40:40Z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0x010100CE65A8735F8D404BBDB3007C51A1280E</vt:lpwstr>
  </property>
</Properties>
</file>