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68" r:id="rId5"/>
  </p:sldMasterIdLst>
  <p:notesMasterIdLst>
    <p:notesMasterId r:id="rId23"/>
  </p:notesMasterIdLst>
  <p:sldIdLst>
    <p:sldId id="412" r:id="rId6"/>
    <p:sldId id="414" r:id="rId7"/>
    <p:sldId id="415" r:id="rId8"/>
    <p:sldId id="409" r:id="rId9"/>
    <p:sldId id="411" r:id="rId10"/>
    <p:sldId id="277" r:id="rId11"/>
    <p:sldId id="413" r:id="rId12"/>
    <p:sldId id="442" r:id="rId13"/>
    <p:sldId id="416" r:id="rId14"/>
    <p:sldId id="440" r:id="rId15"/>
    <p:sldId id="441" r:id="rId16"/>
    <p:sldId id="294" r:id="rId17"/>
    <p:sldId id="417" r:id="rId18"/>
    <p:sldId id="418" r:id="rId19"/>
    <p:sldId id="419" r:id="rId20"/>
    <p:sldId id="443" r:id="rId21"/>
    <p:sldId id="444" r:id="rId2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EA0EB-5DD8-45FA-B60D-E90380545917}" v="3" dt="2023-06-28T11:40:28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524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426D6-D936-4281-BA9E-806BA9402216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C9EE4-9946-4759-A976-F29F288B75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66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1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15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849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566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349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88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28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65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046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902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12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570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690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0421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957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7421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2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6179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13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166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37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285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2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1786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55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55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71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44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CCAF-6851-464E-A43B-ACBCE38CA83E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7C7A-5A3E-ED4A-8AB2-38C1D30816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44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9F3747-B2A5-4210-A2AF-8F643D2CDE64}" type="datetimeFigureOut">
              <a:rPr lang="nl-NL" smtClean="0"/>
              <a:t>2-9-2025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60ADBA-9AF4-459F-B0D5-BF966FAA69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802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pPr marL="685800" lvl="1" indent="-342900"/>
            <a:endParaRPr lang="nl-NL" altLang="nl-NL" sz="2300">
              <a:solidFill>
                <a:srgbClr val="FFFFFF"/>
              </a:solidFill>
            </a:endParaRPr>
          </a:p>
          <a:p>
            <a:pPr marL="342900" lvl="1" indent="0">
              <a:buNone/>
            </a:pPr>
            <a:endParaRPr lang="nl-NL" altLang="nl-NL" sz="23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altLang="nl-NL" b="1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1AA7E7B-3196-4937-A494-A5E1C3D2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324"/>
            <a:ext cx="9144000" cy="52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53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FC3BF2D-25C6-4594-8B55-8F118521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A12C12-F8D4-4AC9-84E1-E4F85BFAB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2" y="857250"/>
            <a:ext cx="3053192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77BC4CFD-BF7E-42A7-932F-BBF25D1C2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4181446"/>
            <a:ext cx="2319426" cy="82339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ECB9A18-7984-4BD2-95A9-3989651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4283" y="1371600"/>
            <a:ext cx="5214176" cy="4386263"/>
          </a:xfrm>
        </p:spPr>
        <p:txBody>
          <a:bodyPr vert="horz" lIns="68580" tIns="34290" rIns="68580" bIns="34290" rtlCol="0" anchor="ctr">
            <a:normAutofit fontScale="77500" lnSpcReduction="20000"/>
          </a:bodyPr>
          <a:lstStyle/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Begeleidings- en opleidingsstructuur</a:t>
            </a:r>
          </a:p>
          <a:p>
            <a:endParaRPr lang="nl-NL" sz="262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Scholen: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Schoolcoördinator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Schoolopleider: ‘algemeen begeleider’, bruggenhoofd tussen school en lerarenopleiding(en)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Werkplekbegeleider: begeleiding student bij werkplekleren in dagelijkse praktijk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62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Co-docent: ontwikkelen en verzorgen van onderdelen van het HOS opleidingsprogramma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8AD14-0613-481A-BA78-CCA8DD1F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" descr="De 7 eigenschappen voor het succes van intern begeleiders | SBO Blog">
            <a:extLst>
              <a:ext uri="{FF2B5EF4-FFF2-40B4-BE49-F238E27FC236}">
                <a16:creationId xmlns:a16="http://schemas.microsoft.com/office/drawing/2014/main" id="{0BEA025A-23F2-4AB7-BC19-58B9F548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1" y="1383493"/>
            <a:ext cx="2271713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71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FC3BF2D-25C6-4594-8B55-8F118521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A12C12-F8D4-4AC9-84E1-E4F85BFAB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2" y="857250"/>
            <a:ext cx="3053192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77BC4CFD-BF7E-42A7-932F-BBF25D1C2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4181446"/>
            <a:ext cx="2319426" cy="82339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ECB9A18-7984-4BD2-95A9-3989651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4283" y="1371600"/>
            <a:ext cx="5214176" cy="438626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Begeleidings- en opleidingsstructuur</a:t>
            </a:r>
          </a:p>
          <a:p>
            <a:endParaRPr lang="nl-NL" sz="262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6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Instituten: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Instituutscoördinator: verbinding scholen-instituten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Instituutsopleider: algemeen begeleider studenten en primair aanspreekpunt voor schoolopleiders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8AD14-0613-481A-BA78-CCA8DD1F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7" y="3079750"/>
            <a:ext cx="2236394" cy="2406650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 descr="De 7 eigenschappen voor het succes van intern begeleiders | SBO Blog">
            <a:extLst>
              <a:ext uri="{FF2B5EF4-FFF2-40B4-BE49-F238E27FC236}">
                <a16:creationId xmlns:a16="http://schemas.microsoft.com/office/drawing/2014/main" id="{4C8E9861-E075-4037-AAE0-596F4250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7" y="1540698"/>
            <a:ext cx="2271713" cy="11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98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74330" y="805941"/>
            <a:ext cx="3733482" cy="109053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0000"/>
                </a:solidFill>
              </a:rPr>
              <a:t>Kwaliteitsborging</a:t>
            </a:r>
          </a:p>
        </p:txBody>
      </p:sp>
      <p:sp>
        <p:nvSpPr>
          <p:cNvPr id="1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C0349-2160-4BE8-807A-5E28B3314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r="2959" b="-4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974330" y="1988840"/>
            <a:ext cx="3733184" cy="4403030"/>
          </a:xfrm>
        </p:spPr>
        <p:txBody>
          <a:bodyPr anchor="ctr">
            <a:normAutofit/>
          </a:bodyPr>
          <a:lstStyle/>
          <a:p>
            <a:pPr marL="342900" indent="-342900"/>
            <a:r>
              <a:rPr lang="nl-NL" sz="2000" dirty="0">
                <a:solidFill>
                  <a:srgbClr val="000000"/>
                </a:solidFill>
              </a:rPr>
              <a:t>Afspraken over eisen, professionalisering en certificering van betrokkenen </a:t>
            </a:r>
          </a:p>
          <a:p>
            <a:pPr marL="342900" indent="-342900"/>
            <a:r>
              <a:rPr lang="nl-NL" sz="2000" dirty="0">
                <a:solidFill>
                  <a:srgbClr val="000000"/>
                </a:solidFill>
              </a:rPr>
              <a:t>Afspraken over de facilitering van de rollen in de opleidingsschool</a:t>
            </a:r>
          </a:p>
          <a:p>
            <a:pPr marL="342900" indent="-342900"/>
            <a:r>
              <a:rPr lang="nl-NL" sz="2000" dirty="0">
                <a:solidFill>
                  <a:srgbClr val="000000"/>
                </a:solidFill>
              </a:rPr>
              <a:t>Integratie van rollen opleidingsschool in HRM-beleid en gesprekscyclus</a:t>
            </a:r>
          </a:p>
          <a:p>
            <a:pPr marL="109728" indent="0">
              <a:buNone/>
            </a:pPr>
            <a:endParaRPr lang="nl-NL" altLang="nl-NL" sz="1500" dirty="0">
              <a:solidFill>
                <a:srgbClr val="000000"/>
              </a:solidFill>
              <a:ea typeface="RijksoverheidSansWebText Bold" pitchFamily="34" charset="0"/>
              <a:cs typeface="RijksoverheidSansWebText Bold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511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Eisen en professionalisering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nl-NL" dirty="0">
                <a:solidFill>
                  <a:schemeClr val="bg1"/>
                </a:solidFill>
              </a:rPr>
              <a:t>Werkplekbegeleiders: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minimaal 3 jaar werkzaam als docent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bevoegd om les te geven op de school en in het vak waar zij werkzaam zijn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erkende training tot werkplekbegeleider (afgerond, aan het volgen of op korte termijn)</a:t>
            </a:r>
          </a:p>
          <a:p>
            <a:pPr marL="342900" lvl="1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nl-NL" dirty="0">
                <a:solidFill>
                  <a:schemeClr val="bg1"/>
                </a:solidFill>
              </a:rPr>
              <a:t>Schoolopleiders en schoolcoördinatoren: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minimaal 3 jaar werkzaam als docent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erkende opleiding tot schoolopleider (afgerond, aan het volgen of op korte termijn)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Co-docenten: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Barlow" panose="00000500000000000000" pitchFamily="2" charset="0"/>
              </a:rPr>
              <a:t>relevante en brede expertise en praktijkervaring op het domein van de opleiding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bg1"/>
                </a:solidFill>
                <a:latin typeface="Barlow" panose="00000500000000000000" pitchFamily="2" charset="0"/>
              </a:rPr>
              <a:t>werkzaam in één van de aangesloten scholen (hbo-diploma of hoger)</a:t>
            </a:r>
            <a:endParaRPr lang="nl-NL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nl-NL" sz="2000" i="1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lvl="1"/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Facilitering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Werkplekbegeleiders: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36 begeleidingsuren per jaar per student (half jaar: 18 uur)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25 uur voor het volgen van de </a:t>
            </a:r>
            <a:r>
              <a:rPr lang="nl-NL" sz="2800" dirty="0" err="1">
                <a:solidFill>
                  <a:schemeClr val="bg1"/>
                </a:solidFill>
                <a:cs typeface="Arial" panose="020B0604020202020204" pitchFamily="34" charset="0"/>
              </a:rPr>
              <a:t>wpb</a:t>
            </a: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-training 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Schoolopleiders: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Begeleidingsuren afhankelijk van type student (vari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ërend van 4 tot 24 uur per student)</a:t>
            </a:r>
          </a:p>
          <a:p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 uur voor het volgen van de </a:t>
            </a:r>
            <a:r>
              <a:rPr lang="nl-NL" sz="28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schoolopleidersopleiding</a:t>
            </a: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Co-docenten: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Rol in opleidingsprogramma of professionalisering HOS, facilitering afhankelijk van specifieke bijdrage </a:t>
            </a: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67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Personeelsbeleid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Belangrijk voor borging kwaliteit werkplekbegeleiders, schoolopleiders en schoolco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ördinatoren</a:t>
            </a: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Aandacht in gesprekscyclus voor rol betrokkene in de opleidingsschool (werkplekbegeleider, schoolopleider of schoolco</a:t>
            </a:r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ördinator</a:t>
            </a: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) </a:t>
            </a:r>
          </a:p>
          <a:p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Informatie over functioneren in de rol van werkplekbegeleider of schoolopleider,                   bijv. via 360-graden feedback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5" name="Afbeelding 4" descr="Afbeelding met blauw, bal, spel&#10;&#10;Automatisch gegenereerde beschrijving">
            <a:extLst>
              <a:ext uri="{FF2B5EF4-FFF2-40B4-BE49-F238E27FC236}">
                <a16:creationId xmlns:a16="http://schemas.microsoft.com/office/drawing/2014/main" id="{DC8A386C-A5BE-4B33-ADBA-63B5291BE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80" y="5085322"/>
            <a:ext cx="2560620" cy="17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5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Hoe krijg je zicht op de HOS in de praktijk?</a:t>
            </a:r>
            <a:endParaRPr lang="nl-NL" b="1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i="1" dirty="0">
                <a:solidFill>
                  <a:schemeClr val="bg1"/>
                </a:solidFill>
                <a:latin typeface="Barlow" panose="00000500000000000000" pitchFamily="2" charset="0"/>
                <a:cs typeface="Arial" panose="020B0604020202020204" pitchFamily="34" charset="0"/>
              </a:rPr>
              <a:t>Bijvoorbeeld: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Gesprek tussen werkplekbegeleider / schoolopleider en student bijwonen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Vragen naar reflectie op invulling van de rol binnen de HOS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Ervaringen van studenten ophalen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790B15A-8006-4928-D238-0D3C39B3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303" y="5058968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44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Studenten met een kleine aanstelling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45481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HOS brede afspraken over proces, voorwaarden en maximum aanstellingsomvang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Ter illustratie:</a:t>
            </a:r>
          </a:p>
          <a:p>
            <a:pPr marL="914400" lvl="1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Aanstelling alleen na overleg met/instemming van SO, IO, </a:t>
            </a:r>
            <a:r>
              <a:rPr lang="nl-NL" sz="2800" dirty="0" err="1">
                <a:solidFill>
                  <a:schemeClr val="bg1"/>
                </a:solidFill>
                <a:cs typeface="Arial" panose="020B0604020202020204" pitchFamily="34" charset="0"/>
              </a:rPr>
              <a:t>wpb</a:t>
            </a: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Minimaal 2 dagen p.w. vrijwaren voor de opleiding</a:t>
            </a:r>
          </a:p>
          <a:p>
            <a:pPr marL="914400" lvl="1" indent="-457200">
              <a:buFontTx/>
              <a:buChar char="-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Niveau 3 max. 0,3 fte, niveau 4 max. 0,4 fte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Arial" panose="020B0604020202020204" pitchFamily="34" charset="0"/>
              </a:rPr>
              <a:t>Vraag hiernaar bij je directeur/schoolcoördinator!</a:t>
            </a: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7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nl-NL" b="1" dirty="0"/>
              <a:t>De Haagse Opleidingsschool</a:t>
            </a:r>
          </a:p>
        </p:txBody>
      </p:sp>
      <p:cxnSp>
        <p:nvCxnSpPr>
          <p:cNvPr id="21" name="Straight Arrow Connector 1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nl-NL" altLang="nl-NL" sz="1600" dirty="0"/>
              <a:t>Samenwerkingsverband van 9 VO-scholen en 4 instituten voor lerarenopleidingen</a:t>
            </a:r>
          </a:p>
          <a:p>
            <a:r>
              <a:rPr lang="nl-NL" altLang="nl-NL" sz="1600" dirty="0"/>
              <a:t>Opgericht in 2018</a:t>
            </a:r>
          </a:p>
          <a:p>
            <a:r>
              <a:rPr lang="nl-NL" altLang="nl-NL" sz="1600" dirty="0"/>
              <a:t>Erkende opleidingsschool (subsidie OCW)</a:t>
            </a:r>
          </a:p>
          <a:p>
            <a:r>
              <a:rPr lang="nl-NL" altLang="nl-NL" sz="1600" dirty="0"/>
              <a:t>Ca. 90 studenten per jaar </a:t>
            </a:r>
          </a:p>
          <a:p>
            <a:pPr marL="685800" lvl="1" indent="-342900"/>
            <a:endParaRPr lang="nl-NL" altLang="nl-NL" sz="1600" dirty="0"/>
          </a:p>
          <a:p>
            <a:pPr marL="342900" lvl="1" indent="0">
              <a:buNone/>
            </a:pPr>
            <a:endParaRPr lang="nl-NL" altLang="nl-NL" sz="1600" dirty="0"/>
          </a:p>
          <a:p>
            <a:pPr marL="0" indent="0">
              <a:buNone/>
            </a:pPr>
            <a:endParaRPr lang="nl-NL" altLang="nl-NL" sz="1600" b="1" dirty="0"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 sz="1600" dirty="0"/>
          </a:p>
        </p:txBody>
      </p:sp>
      <p:pic>
        <p:nvPicPr>
          <p:cNvPr id="9" name="Afbeelding 8" descr="Afbeelding met persoon, groep, binnen, mensen&#10;&#10;Automatisch gegenereerde beschrijving">
            <a:extLst>
              <a:ext uri="{FF2B5EF4-FFF2-40B4-BE49-F238E27FC236}">
                <a16:creationId xmlns:a16="http://schemas.microsoft.com/office/drawing/2014/main" id="{A83AE941-83D9-4675-BB7F-78FC23D7F0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 r="23087" b="-1"/>
          <a:stretch/>
        </p:blipFill>
        <p:spPr>
          <a:xfrm>
            <a:off x="4409136" y="10"/>
            <a:ext cx="4734863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0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193461F9-9561-493A-B0DC-1FCADA492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6" y="4644711"/>
            <a:ext cx="3086087" cy="10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2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De HOS-scholen: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43888" y="1709810"/>
            <a:ext cx="7807893" cy="4126782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nl-NL" altLang="nl-NL" sz="2300" dirty="0" err="1">
                <a:solidFill>
                  <a:srgbClr val="FFFFFF"/>
                </a:solidFill>
              </a:rPr>
              <a:t>Segbroek</a:t>
            </a:r>
            <a:r>
              <a:rPr lang="nl-NL" altLang="nl-NL" sz="2300" dirty="0">
                <a:solidFill>
                  <a:srgbClr val="FFFFFF"/>
                </a:solidFill>
              </a:rPr>
              <a:t> College (</a:t>
            </a:r>
            <a:r>
              <a:rPr lang="da-DK" sz="2300" dirty="0">
                <a:solidFill>
                  <a:srgbClr val="FFFFFF"/>
                </a:solidFill>
              </a:rPr>
              <a:t>vmbo-t, havo, vwo)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De Vrije School Den Haag (vmbo-t, mavo, havo, vwo)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‘s-Gravendreef College Leidschendam (vmbo) en </a:t>
            </a:r>
            <a:r>
              <a:rPr lang="nl-NL" altLang="nl-NL" sz="2300" dirty="0" err="1">
                <a:solidFill>
                  <a:srgbClr val="FFFFFF"/>
                </a:solidFill>
              </a:rPr>
              <a:t>Leidschenveen</a:t>
            </a:r>
            <a:r>
              <a:rPr lang="nl-NL" altLang="nl-NL" sz="2300" dirty="0">
                <a:solidFill>
                  <a:srgbClr val="FFFFFF"/>
                </a:solidFill>
              </a:rPr>
              <a:t> (vmbo, havo)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Roemer Visscher College (vmbo-</a:t>
            </a:r>
            <a:r>
              <a:rPr lang="nl-NL" altLang="nl-NL" sz="2300" dirty="0" err="1">
                <a:solidFill>
                  <a:srgbClr val="FFFFFF"/>
                </a:solidFill>
              </a:rPr>
              <a:t>bkt</a:t>
            </a:r>
            <a:r>
              <a:rPr lang="nl-NL" altLang="nl-NL" sz="2300" dirty="0">
                <a:solidFill>
                  <a:srgbClr val="FFFFFF"/>
                </a:solidFill>
              </a:rPr>
              <a:t>, </a:t>
            </a:r>
            <a:r>
              <a:rPr lang="nl-NL" altLang="nl-NL" sz="2300" dirty="0" err="1">
                <a:solidFill>
                  <a:srgbClr val="FFFFFF"/>
                </a:solidFill>
              </a:rPr>
              <a:t>lwoo</a:t>
            </a:r>
            <a:r>
              <a:rPr lang="nl-NL" altLang="nl-NL" sz="2300" dirty="0">
                <a:solidFill>
                  <a:srgbClr val="FFFFFF"/>
                </a:solidFill>
              </a:rPr>
              <a:t>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Christelijk Gymnasium </a:t>
            </a:r>
            <a:r>
              <a:rPr lang="nl-NL" altLang="nl-NL" sz="2300" dirty="0" err="1">
                <a:solidFill>
                  <a:srgbClr val="FFFFFF"/>
                </a:solidFill>
              </a:rPr>
              <a:t>Sorghvliet</a:t>
            </a:r>
            <a:r>
              <a:rPr lang="nl-NL" altLang="nl-NL" sz="2300" dirty="0">
                <a:solidFill>
                  <a:srgbClr val="FFFFFF"/>
                </a:solidFill>
              </a:rPr>
              <a:t> (vwo)</a:t>
            </a:r>
          </a:p>
          <a:p>
            <a:pPr marL="342900" indent="-342900"/>
            <a:r>
              <a:rPr lang="nl-NL" altLang="nl-NL" sz="2300" dirty="0" err="1">
                <a:solidFill>
                  <a:srgbClr val="FFFFFF"/>
                </a:solidFill>
              </a:rPr>
              <a:t>Corbulo</a:t>
            </a:r>
            <a:r>
              <a:rPr lang="nl-NL" altLang="nl-NL" sz="2300" dirty="0">
                <a:solidFill>
                  <a:srgbClr val="FFFFFF"/>
                </a:solidFill>
              </a:rPr>
              <a:t> College (vmbo-</a:t>
            </a:r>
            <a:r>
              <a:rPr lang="nl-NL" altLang="nl-NL" sz="2300" dirty="0" err="1">
                <a:solidFill>
                  <a:srgbClr val="FFFFFF"/>
                </a:solidFill>
              </a:rPr>
              <a:t>bk</a:t>
            </a:r>
            <a:r>
              <a:rPr lang="nl-NL" altLang="nl-NL" sz="2300" dirty="0">
                <a:solidFill>
                  <a:srgbClr val="FFFFFF"/>
                </a:solidFill>
              </a:rPr>
              <a:t>, </a:t>
            </a:r>
            <a:r>
              <a:rPr lang="nl-NL" altLang="nl-NL" sz="2300" dirty="0" err="1">
                <a:solidFill>
                  <a:srgbClr val="FFFFFF"/>
                </a:solidFill>
              </a:rPr>
              <a:t>lwoo</a:t>
            </a:r>
            <a:r>
              <a:rPr lang="nl-NL" altLang="nl-NL" sz="2300" dirty="0">
                <a:solidFill>
                  <a:srgbClr val="FFFFFF"/>
                </a:solidFill>
              </a:rPr>
              <a:t>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Heldring College (</a:t>
            </a:r>
            <a:r>
              <a:rPr lang="nl-NL" sz="2300" dirty="0">
                <a:solidFill>
                  <a:srgbClr val="FFFFFF"/>
                </a:solidFill>
              </a:rPr>
              <a:t>vmbo-</a:t>
            </a:r>
            <a:r>
              <a:rPr lang="nl-NL" sz="2300" dirty="0" err="1">
                <a:solidFill>
                  <a:srgbClr val="FFFFFF"/>
                </a:solidFill>
              </a:rPr>
              <a:t>bkt</a:t>
            </a:r>
            <a:r>
              <a:rPr lang="nl-NL" sz="2300" dirty="0">
                <a:solidFill>
                  <a:srgbClr val="FFFFFF"/>
                </a:solidFill>
              </a:rPr>
              <a:t>, </a:t>
            </a:r>
            <a:r>
              <a:rPr lang="nl-NL" sz="2300" dirty="0" err="1">
                <a:solidFill>
                  <a:srgbClr val="FFFFFF"/>
                </a:solidFill>
              </a:rPr>
              <a:t>lwoo</a:t>
            </a:r>
            <a:r>
              <a:rPr lang="nl-NL" sz="2300" dirty="0">
                <a:solidFill>
                  <a:srgbClr val="FFFFFF"/>
                </a:solidFill>
              </a:rPr>
              <a:t>)</a:t>
            </a:r>
            <a:endParaRPr lang="nl-NL" altLang="nl-NL" sz="2300" dirty="0">
              <a:solidFill>
                <a:srgbClr val="FFFFFF"/>
              </a:solidFill>
            </a:endParaRP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Diamant College (</a:t>
            </a:r>
            <a:r>
              <a:rPr lang="nl-NL" sz="2300" dirty="0">
                <a:solidFill>
                  <a:srgbClr val="FFFFFF"/>
                </a:solidFill>
              </a:rPr>
              <a:t>vmbo-</a:t>
            </a:r>
            <a:r>
              <a:rPr lang="nl-NL" sz="2300" dirty="0" err="1">
                <a:solidFill>
                  <a:srgbClr val="FFFFFF"/>
                </a:solidFill>
              </a:rPr>
              <a:t>bkgt</a:t>
            </a:r>
            <a:r>
              <a:rPr lang="nl-NL" sz="2300" dirty="0">
                <a:solidFill>
                  <a:srgbClr val="FFFFFF"/>
                </a:solidFill>
              </a:rPr>
              <a:t>, </a:t>
            </a:r>
            <a:r>
              <a:rPr lang="nl-NL" sz="2300" dirty="0" err="1">
                <a:solidFill>
                  <a:srgbClr val="FFFFFF"/>
                </a:solidFill>
              </a:rPr>
              <a:t>lwoo</a:t>
            </a:r>
            <a:r>
              <a:rPr lang="nl-NL" sz="2300" dirty="0">
                <a:solidFill>
                  <a:srgbClr val="FFFFFF"/>
                </a:solidFill>
              </a:rPr>
              <a:t>, </a:t>
            </a:r>
            <a:r>
              <a:rPr lang="nl-NL" sz="2300" dirty="0" err="1">
                <a:solidFill>
                  <a:srgbClr val="FFFFFF"/>
                </a:solidFill>
              </a:rPr>
              <a:t>isk</a:t>
            </a:r>
            <a:r>
              <a:rPr lang="nl-NL" sz="2300" dirty="0">
                <a:solidFill>
                  <a:srgbClr val="FFFFFF"/>
                </a:solidFill>
              </a:rPr>
              <a:t>)</a:t>
            </a:r>
          </a:p>
          <a:p>
            <a:pPr marL="342900" indent="-342900"/>
            <a:r>
              <a:rPr lang="nl-NL" altLang="nl-NL" sz="2300" dirty="0">
                <a:solidFill>
                  <a:srgbClr val="FFFFFF"/>
                </a:solidFill>
              </a:rPr>
              <a:t>Dalton Den Haag (havo, vwo, gymnasium, </a:t>
            </a:r>
          </a:p>
          <a:p>
            <a:pPr marL="0" indent="0">
              <a:buNone/>
            </a:pPr>
            <a:r>
              <a:rPr lang="nl-NL" altLang="nl-NL" sz="2300" dirty="0">
                <a:solidFill>
                  <a:srgbClr val="FFFFFF"/>
                </a:solidFill>
              </a:rPr>
              <a:t>     </a:t>
            </a:r>
            <a:r>
              <a:rPr lang="nl-NL" altLang="nl-NL" sz="2300" dirty="0" err="1">
                <a:solidFill>
                  <a:srgbClr val="FFFFFF"/>
                </a:solidFill>
              </a:rPr>
              <a:t>tto</a:t>
            </a:r>
            <a:r>
              <a:rPr lang="nl-NL" altLang="nl-NL" sz="2300" dirty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endParaRPr lang="nl-NL" altLang="nl-NL" sz="2300" dirty="0">
              <a:solidFill>
                <a:srgbClr val="FFFFFF"/>
              </a:solidFill>
            </a:endParaRPr>
          </a:p>
          <a:p>
            <a:pPr marL="685800" lvl="1" indent="-342900"/>
            <a:endParaRPr lang="nl-NL" altLang="nl-NL" sz="2300" dirty="0">
              <a:solidFill>
                <a:srgbClr val="FFFFFF"/>
              </a:solidFill>
            </a:endParaRPr>
          </a:p>
          <a:p>
            <a:pPr marL="342900" lvl="1" indent="0">
              <a:buNone/>
            </a:pPr>
            <a:endParaRPr lang="nl-NL" altLang="nl-NL" sz="2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altLang="nl-NL" b="1" dirty="0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Afbeelding 4" descr="Afbeelding met tekening, kamer&#10;&#10;Automatisch gegenereerde beschrijving">
            <a:extLst>
              <a:ext uri="{FF2B5EF4-FFF2-40B4-BE49-F238E27FC236}">
                <a16:creationId xmlns:a16="http://schemas.microsoft.com/office/drawing/2014/main" id="{FC04971F-E06E-437D-AC07-80F05CB16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33056"/>
            <a:ext cx="2737989" cy="2737989"/>
          </a:xfrm>
          <a:prstGeom prst="rect">
            <a:avLst/>
          </a:prstGeom>
        </p:spPr>
      </p:pic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69180B7-9A3C-4A4B-A01A-66B98E30B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De HOS-instituten: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07457" y="1538592"/>
            <a:ext cx="7807893" cy="4638371"/>
          </a:xfrm>
        </p:spPr>
        <p:txBody>
          <a:bodyPr>
            <a:normAutofit/>
          </a:bodyPr>
          <a:lstStyle/>
          <a:p>
            <a:pPr marL="342900" indent="-342900"/>
            <a:r>
              <a:rPr lang="nl-NL" altLang="nl-NL" sz="2600" dirty="0">
                <a:solidFill>
                  <a:srgbClr val="FFFFFF"/>
                </a:solidFill>
              </a:rPr>
              <a:t>Hogeschool Rotterdam </a:t>
            </a:r>
          </a:p>
          <a:p>
            <a:pPr marL="0" indent="0">
              <a:buNone/>
            </a:pPr>
            <a:r>
              <a:rPr lang="nl-NL" altLang="nl-NL" sz="2600" dirty="0">
                <a:solidFill>
                  <a:srgbClr val="FFFFFF"/>
                </a:solidFill>
              </a:rPr>
              <a:t>	Instituut voor Lerarenopleidingen</a:t>
            </a:r>
          </a:p>
          <a:p>
            <a:pPr marL="342900" indent="-342900"/>
            <a:r>
              <a:rPr lang="nl-NL" altLang="nl-NL" sz="2600" dirty="0">
                <a:solidFill>
                  <a:srgbClr val="FFFFFF"/>
                </a:solidFill>
              </a:rPr>
              <a:t>Universiteit Leiden </a:t>
            </a:r>
          </a:p>
          <a:p>
            <a:pPr marL="0" indent="0">
              <a:buNone/>
            </a:pPr>
            <a:r>
              <a:rPr lang="nl-NL" altLang="nl-NL" sz="2600" dirty="0">
                <a:solidFill>
                  <a:srgbClr val="FFFFFF"/>
                </a:solidFill>
              </a:rPr>
              <a:t>	ICLON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600" dirty="0">
                <a:solidFill>
                  <a:srgbClr val="FFFFFF"/>
                </a:solidFill>
              </a:rPr>
              <a:t>Haagse Hogeschool</a:t>
            </a:r>
          </a:p>
          <a:p>
            <a:pPr marL="0" indent="0">
              <a:buNone/>
            </a:pPr>
            <a:r>
              <a:rPr lang="nl-NL" altLang="nl-NL" sz="2600" dirty="0">
                <a:solidFill>
                  <a:srgbClr val="FFFFFF"/>
                </a:solidFill>
              </a:rPr>
              <a:t>	HALO</a:t>
            </a:r>
          </a:p>
          <a:p>
            <a:pPr marL="342900" indent="-342900"/>
            <a:r>
              <a:rPr lang="nl-NL" altLang="nl-NL" sz="2600" dirty="0">
                <a:solidFill>
                  <a:srgbClr val="FFFFFF"/>
                </a:solidFill>
              </a:rPr>
              <a:t>TU Delft </a:t>
            </a:r>
          </a:p>
          <a:p>
            <a:pPr marL="0" indent="0">
              <a:buNone/>
            </a:pPr>
            <a:r>
              <a:rPr lang="nl-NL" altLang="nl-NL" sz="2600" dirty="0">
                <a:solidFill>
                  <a:srgbClr val="FFFFFF"/>
                </a:solidFill>
              </a:rPr>
              <a:t>	SEC</a:t>
            </a:r>
          </a:p>
          <a:p>
            <a:pPr marL="0" indent="0">
              <a:buNone/>
            </a:pPr>
            <a:endParaRPr lang="nl-NL" altLang="nl-NL" sz="2600" dirty="0">
              <a:solidFill>
                <a:srgbClr val="FFFFFF"/>
              </a:solidFill>
            </a:endParaRPr>
          </a:p>
          <a:p>
            <a:pPr marL="685800" lvl="1" indent="-342900"/>
            <a:endParaRPr lang="nl-NL" altLang="nl-NL" sz="2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altLang="nl-NL" b="1" dirty="0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69180B7-9A3C-4A4B-A01A-66B98E30B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9F8EDBC-680B-41C5-B10E-7568C8D4D7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13" y="1709662"/>
            <a:ext cx="1638300" cy="16383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1D7D720-8CE5-474C-8A68-E508F13CEA8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 t="26996" r="10906" b="19393"/>
          <a:stretch/>
        </p:blipFill>
        <p:spPr bwMode="auto">
          <a:xfrm>
            <a:off x="628650" y="5403864"/>
            <a:ext cx="2454275" cy="115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56304EA-657A-473D-ADC3-EE44F0907C4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39" y="5595376"/>
            <a:ext cx="2454275" cy="954405"/>
          </a:xfrm>
          <a:prstGeom prst="rect">
            <a:avLst/>
          </a:prstGeom>
        </p:spPr>
      </p:pic>
      <p:pic>
        <p:nvPicPr>
          <p:cNvPr id="1026" name="Picture 2" descr="Haagse Academie voor Lichamelijke opvoeding - HALO | The Hague">
            <a:extLst>
              <a:ext uri="{FF2B5EF4-FFF2-40B4-BE49-F238E27FC236}">
                <a16:creationId xmlns:a16="http://schemas.microsoft.com/office/drawing/2014/main" id="{52133D7D-28FB-9048-6E21-32032F3B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59" y="4231300"/>
            <a:ext cx="2029506" cy="20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1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Wat is samen opleiden?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Opleiden van nieuwe docenten (hbo en wo)</a:t>
            </a:r>
          </a:p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Door scholen en lerarenopleidingen samen</a:t>
            </a:r>
          </a:p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In een opleidingsschool (het samenwerkingsverband tussen scholen en lerarenopleidingen)</a:t>
            </a:r>
          </a:p>
          <a:p>
            <a:pPr marL="342900" indent="-342900"/>
            <a:r>
              <a:rPr lang="nl-NL" altLang="nl-NL" sz="2600">
                <a:solidFill>
                  <a:srgbClr val="FFFFFF"/>
                </a:solidFill>
              </a:rPr>
              <a:t>Voor een belangrijk deel in de praktijk (40-50% van het curriculum, via het opleidingsprogramma van de opleidingsschool)</a:t>
            </a:r>
          </a:p>
          <a:p>
            <a:pPr marL="0" indent="0">
              <a:buNone/>
            </a:pPr>
            <a:endParaRPr lang="nl-NL" altLang="nl-NL" b="1">
              <a:solidFill>
                <a:srgbClr val="FFFFFF"/>
              </a:solidFill>
              <a:ea typeface="RijksoverheidSansWebText Bold" pitchFamily="34" charset="0"/>
              <a:cs typeface="RijksoverheidSansWebText Bold" pitchFamily="34" charset="0"/>
            </a:endParaRPr>
          </a:p>
          <a:p>
            <a:pPr marL="109728" indent="0">
              <a:buNone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4C30FD-CA19-41F8-9A91-E0173EE2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84" y="4576053"/>
            <a:ext cx="1613219" cy="2283116"/>
          </a:xfrm>
          <a:prstGeom prst="rect">
            <a:avLst/>
          </a:prstGeom>
        </p:spPr>
      </p:pic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C69180B7-9A3C-4A4B-A01A-66B98E30B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2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Waarom samen opleiden?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pPr lvl="0"/>
            <a:r>
              <a:rPr lang="nl-NL" sz="2600">
                <a:solidFill>
                  <a:srgbClr val="FFFFFF"/>
                </a:solidFill>
              </a:rPr>
              <a:t>Lerarentekort (kwalitatief en kwantitatief)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Betere aansluiting lerarenopleiding op praktijk, meer invloed werkveld op opleiding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Geen ‘eigen’ lerarenopleiding in Den Haag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Lerende cultuur en schoolontwikkeling</a:t>
            </a:r>
          </a:p>
          <a:p>
            <a:pPr lvl="0"/>
            <a:r>
              <a:rPr lang="nl-NL" sz="2600">
                <a:solidFill>
                  <a:srgbClr val="FFFFFF"/>
                </a:solidFill>
              </a:rPr>
              <a:t>Verbeteren van het leren en de resultaten van leerlingen</a:t>
            </a:r>
          </a:p>
          <a:p>
            <a:r>
              <a:rPr lang="nl-NL" sz="2600">
                <a:solidFill>
                  <a:srgbClr val="FFFFFF"/>
                </a:solidFill>
              </a:rPr>
              <a:t>Vermindering uitval startende docenten</a:t>
            </a:r>
          </a:p>
          <a:p>
            <a:pPr marL="0" lvl="0" indent="0">
              <a:buNone/>
            </a:pPr>
            <a:endParaRPr lang="nl-NL" sz="2600">
              <a:solidFill>
                <a:srgbClr val="FFFFFF"/>
              </a:solidFill>
            </a:endParaRPr>
          </a:p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EEBA05-047F-44AF-88BC-65F05BD0A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797152"/>
            <a:ext cx="1889379" cy="1897385"/>
          </a:xfrm>
          <a:prstGeom prst="rect">
            <a:avLst/>
          </a:prstGeom>
        </p:spPr>
      </p:pic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6E809471-DD94-49CD-BB2D-A9464C01C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4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8"/>
            <a:ext cx="7807893" cy="119353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Waar staat de HOS voor?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7" y="2050181"/>
            <a:ext cx="7807893" cy="4126782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Onderzoekende houding als fundament</a:t>
            </a:r>
          </a:p>
          <a:p>
            <a:r>
              <a:rPr lang="nl-N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 en praktijk hand in hand</a:t>
            </a:r>
          </a:p>
          <a:p>
            <a:r>
              <a:rPr lang="nl-N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Professionele leergemeenschap</a:t>
            </a:r>
          </a:p>
          <a:p>
            <a:r>
              <a:rPr lang="nl-NL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Grootsedelijke</a:t>
            </a:r>
            <a:r>
              <a:rPr lang="nl-N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verankering</a:t>
            </a:r>
          </a:p>
          <a:p>
            <a:r>
              <a:rPr lang="nl-N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Eigenaarschap en zelfregie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026" name="Picture 2" descr="Afbeeldingsresultaten voor innovatie">
            <a:extLst>
              <a:ext uri="{FF2B5EF4-FFF2-40B4-BE49-F238E27FC236}">
                <a16:creationId xmlns:a16="http://schemas.microsoft.com/office/drawing/2014/main" id="{2F3B137A-0BBD-492E-B502-935E030F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76" y="4598632"/>
            <a:ext cx="3151223" cy="225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7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C39C708-AD72-722C-0052-4BE34157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8431" y="-8624"/>
            <a:ext cx="120142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5D42E36-400D-B2C7-7618-002E4D2DB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552268"/>
              </p:ext>
            </p:extLst>
          </p:nvPr>
        </p:nvGraphicFramePr>
        <p:xfrm>
          <a:off x="-198431" y="-8623"/>
          <a:ext cx="9342431" cy="659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075101" imgH="6415694" progId="Acrobat.Document.DC">
                  <p:embed/>
                </p:oleObj>
              </mc:Choice>
              <mc:Fallback>
                <p:oleObj name="Acrobat Document" r:id="rId3" imgW="9075101" imgH="6415694" progId="Acrobat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8431" y="-8623"/>
                        <a:ext cx="9342431" cy="6598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4369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9ACC69-ADF2-492B-84C5-EA2CC160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265DD-2BF4-4A23-93DE-A6636D19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261258"/>
            <a:ext cx="7807893" cy="1273628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FFFFF"/>
                </a:solidFill>
              </a:rPr>
              <a:t>Het HOS-opleidingsprogramma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AE495E-2AAF-4BC1-87A5-331009D82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0AADA3F-D82A-4F1A-B264-FEDB69BFD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90" y="-8623"/>
            <a:ext cx="2363410" cy="834947"/>
          </a:xfrm>
          <a:prstGeom prst="rect">
            <a:avLst/>
          </a:prstGeom>
        </p:spPr>
      </p:pic>
      <p:pic>
        <p:nvPicPr>
          <p:cNvPr id="5" name="Afbeelding 4" descr="Afbeelding met persoon, groep, binnen, mensen&#10;&#10;Automatisch gegenereerde beschrijving">
            <a:extLst>
              <a:ext uri="{FF2B5EF4-FFF2-40B4-BE49-F238E27FC236}">
                <a16:creationId xmlns:a16="http://schemas.microsoft.com/office/drawing/2014/main" id="{2B49EC26-D94E-456E-9A85-3AAB91B4F5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59451"/>
          <a:stretch/>
        </p:blipFill>
        <p:spPr>
          <a:xfrm>
            <a:off x="-10845" y="4562367"/>
            <a:ext cx="9144000" cy="2304256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CF9EC4B-DAB3-413E-A8CD-CC6A2A4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12" y="1740724"/>
            <a:ext cx="7807893" cy="5117276"/>
          </a:xfrm>
        </p:spPr>
        <p:txBody>
          <a:bodyPr>
            <a:normAutofit/>
          </a:bodyPr>
          <a:lstStyle/>
          <a:p>
            <a:r>
              <a:rPr lang="nl-NL" sz="2600" dirty="0">
                <a:solidFill>
                  <a:srgbClr val="FFFFFF"/>
                </a:solidFill>
              </a:rPr>
              <a:t>Werkplekleren op school</a:t>
            </a:r>
          </a:p>
          <a:p>
            <a:r>
              <a:rPr lang="nl-NL" sz="2600" dirty="0">
                <a:solidFill>
                  <a:srgbClr val="FFFFFF"/>
                </a:solidFill>
              </a:rPr>
              <a:t>(</a:t>
            </a:r>
            <a:r>
              <a:rPr lang="nl-NL" sz="2600" dirty="0" err="1">
                <a:solidFill>
                  <a:srgbClr val="FFFFFF"/>
                </a:solidFill>
              </a:rPr>
              <a:t>driehoeks</a:t>
            </a:r>
            <a:r>
              <a:rPr lang="nl-NL" sz="2600" dirty="0">
                <a:solidFill>
                  <a:srgbClr val="FFFFFF"/>
                </a:solidFill>
              </a:rPr>
              <a:t>)gesprekken</a:t>
            </a:r>
          </a:p>
          <a:p>
            <a:r>
              <a:rPr lang="nl-NL" sz="2600" dirty="0">
                <a:solidFill>
                  <a:srgbClr val="FFFFFF"/>
                </a:solidFill>
              </a:rPr>
              <a:t>Gezamenlijk op HOS-niveau (op wisselende HOS-locaties):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300" dirty="0">
                <a:solidFill>
                  <a:srgbClr val="FFFFFF"/>
                </a:solidFill>
              </a:rPr>
              <a:t>Start- en afsluitende bijeenkomsten</a:t>
            </a:r>
          </a:p>
          <a:p>
            <a:pPr lvl="1"/>
            <a:r>
              <a:rPr lang="nl-NL" sz="2300" dirty="0">
                <a:solidFill>
                  <a:srgbClr val="FFFFFF"/>
                </a:solidFill>
              </a:rPr>
              <a:t>Transferdagen </a:t>
            </a:r>
          </a:p>
          <a:p>
            <a:pPr lvl="1"/>
            <a:r>
              <a:rPr lang="nl-NL" sz="2300" dirty="0">
                <a:solidFill>
                  <a:srgbClr val="FFFFFF"/>
                </a:solidFill>
              </a:rPr>
              <a:t>intervisie</a:t>
            </a:r>
          </a:p>
          <a:p>
            <a:pPr marL="0" indent="0">
              <a:buNone/>
            </a:pPr>
            <a:endParaRPr lang="nl-NL" sz="2000" i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sz="2000" i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sz="2000" i="1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sz="2600" dirty="0">
              <a:solidFill>
                <a:srgbClr val="FFFFFF"/>
              </a:solidFill>
            </a:endParaRPr>
          </a:p>
          <a:p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448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65A8735F8D404BBDB3007C51A1280E" ma:contentTypeVersion="18" ma:contentTypeDescription="Een nieuw document maken." ma:contentTypeScope="" ma:versionID="b56771be2cdc638e3064e9c90ebbb910">
  <xsd:schema xmlns:xsd="http://www.w3.org/2001/XMLSchema" xmlns:xs="http://www.w3.org/2001/XMLSchema" xmlns:p="http://schemas.microsoft.com/office/2006/metadata/properties" xmlns:ns2="2120db85-441e-42a3-bab9-e9a276ce89bf" xmlns:ns3="99f0c4ec-a847-482b-94fc-044cee923c1d" targetNamespace="http://schemas.microsoft.com/office/2006/metadata/properties" ma:root="true" ma:fieldsID="0b5ad4ca78597d3a9ed0529639504f5e" ns2:_="" ns3:_="">
    <xsd:import namespace="2120db85-441e-42a3-bab9-e9a276ce89bf"/>
    <xsd:import namespace="99f0c4ec-a847-482b-94fc-044cee923c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0db85-441e-42a3-bab9-e9a276ce89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91848331-72c9-4a76-a340-df6ee2e3d2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0c4ec-a847-482b-94fc-044cee923c1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46ba95f-1b08-4294-97ea-1198d2d886ff}" ma:internalName="TaxCatchAll" ma:showField="CatchAllData" ma:web="99f0c4ec-a847-482b-94fc-044cee923c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20db85-441e-42a3-bab9-e9a276ce89bf">
      <Terms xmlns="http://schemas.microsoft.com/office/infopath/2007/PartnerControls"/>
    </lcf76f155ced4ddcb4097134ff3c332f>
    <TaxCatchAll xmlns="99f0c4ec-a847-482b-94fc-044cee923c1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B8C006-27C3-4274-B0C4-7077B53E4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20db85-441e-42a3-bab9-e9a276ce89bf"/>
    <ds:schemaRef ds:uri="99f0c4ec-a847-482b-94fc-044cee923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546800-7D3D-4CBC-9E6C-9B971C8B61D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2120db85-441e-42a3-bab9-e9a276ce89bf"/>
    <ds:schemaRef ds:uri="http://www.w3.org/XML/1998/namespace"/>
    <ds:schemaRef ds:uri="http://purl.org/dc/elements/1.1/"/>
    <ds:schemaRef ds:uri="http://schemas.microsoft.com/office/infopath/2007/PartnerControls"/>
    <ds:schemaRef ds:uri="99f0c4ec-a847-482b-94fc-044cee923c1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3240D96-8B71-49DB-85E0-99ADA602D8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665</Words>
  <Application>Microsoft Office PowerPoint</Application>
  <PresentationFormat>Diavoorstelling (4:3)</PresentationFormat>
  <Paragraphs>143</Paragraphs>
  <Slides>17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7" baseType="lpstr">
      <vt:lpstr>Arial</vt:lpstr>
      <vt:lpstr>Barlow</vt:lpstr>
      <vt:lpstr>Calibri</vt:lpstr>
      <vt:lpstr>Calibri Light</vt:lpstr>
      <vt:lpstr>Century Gothic</vt:lpstr>
      <vt:lpstr>RijksoverheidSansWebText Bold</vt:lpstr>
      <vt:lpstr>Wingdings 3</vt:lpstr>
      <vt:lpstr>1_Office-thema</vt:lpstr>
      <vt:lpstr>Segment</vt:lpstr>
      <vt:lpstr>Acrobat Document</vt:lpstr>
      <vt:lpstr>PowerPoint-presentatie</vt:lpstr>
      <vt:lpstr>De Haagse Opleidingsschool</vt:lpstr>
      <vt:lpstr>De HOS-scholen:</vt:lpstr>
      <vt:lpstr>De HOS-instituten:</vt:lpstr>
      <vt:lpstr>Wat is samen opleiden?</vt:lpstr>
      <vt:lpstr>Waarom samen opleiden?</vt:lpstr>
      <vt:lpstr>Waar staat de HOS voor?</vt:lpstr>
      <vt:lpstr>PowerPoint-presentatie</vt:lpstr>
      <vt:lpstr>Het HOS-opleidingsprogramma</vt:lpstr>
      <vt:lpstr>PowerPoint-presentatie</vt:lpstr>
      <vt:lpstr>PowerPoint-presentatie</vt:lpstr>
      <vt:lpstr>Kwaliteitsborging</vt:lpstr>
      <vt:lpstr>Eisen en professionalisering</vt:lpstr>
      <vt:lpstr>Facilitering</vt:lpstr>
      <vt:lpstr>Personeelsbeleid</vt:lpstr>
      <vt:lpstr>Hoe krijg je zicht op de HOS in de praktijk?</vt:lpstr>
      <vt:lpstr>Studenten met een kleine aanstelling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Inge Runhaar</dc:creator>
  <cp:lastModifiedBy>Inge Runhaar</cp:lastModifiedBy>
  <cp:revision>5</cp:revision>
  <dcterms:created xsi:type="dcterms:W3CDTF">2020-02-14T14:40:00Z</dcterms:created>
  <dcterms:modified xsi:type="dcterms:W3CDTF">2025-09-02T06:55:42Z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0x010100CE65A8735F8D404BBDB3007C51A1280E</vt:lpwstr>
  </property>
  <property fmtid="{D5CDD505-2E9C-101B-9397-08002B2CF9AE}" pid="3" name="MediaServiceImageTags">
    <vt:lpwstr/>
  </property>
</Properties>
</file>